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7" r:id="rId2"/>
    <p:sldId id="451" r:id="rId3"/>
    <p:sldId id="534" r:id="rId4"/>
    <p:sldId id="535" r:id="rId5"/>
    <p:sldId id="452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78" r:id="rId14"/>
    <p:sldId id="462" r:id="rId15"/>
    <p:sldId id="464" r:id="rId16"/>
    <p:sldId id="466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9" r:id="rId26"/>
    <p:sldId id="536" r:id="rId27"/>
    <p:sldId id="537" r:id="rId28"/>
    <p:sldId id="476" r:id="rId29"/>
    <p:sldId id="477" r:id="rId30"/>
    <p:sldId id="497" r:id="rId31"/>
    <p:sldId id="480" r:id="rId32"/>
    <p:sldId id="481" r:id="rId33"/>
    <p:sldId id="482" r:id="rId34"/>
    <p:sldId id="484" r:id="rId35"/>
    <p:sldId id="485" r:id="rId36"/>
    <p:sldId id="486" r:id="rId37"/>
    <p:sldId id="487" r:id="rId38"/>
    <p:sldId id="491" r:id="rId39"/>
    <p:sldId id="492" r:id="rId40"/>
    <p:sldId id="493" r:id="rId41"/>
    <p:sldId id="494" r:id="rId42"/>
    <p:sldId id="495" r:id="rId43"/>
    <p:sldId id="496" r:id="rId44"/>
    <p:sldId id="498" r:id="rId45"/>
    <p:sldId id="499" r:id="rId46"/>
    <p:sldId id="501" r:id="rId47"/>
    <p:sldId id="500" r:id="rId48"/>
    <p:sldId id="502" r:id="rId49"/>
    <p:sldId id="503" r:id="rId50"/>
    <p:sldId id="505" r:id="rId51"/>
    <p:sldId id="538" r:id="rId52"/>
    <p:sldId id="506" r:id="rId53"/>
    <p:sldId id="540" r:id="rId54"/>
    <p:sldId id="507" r:id="rId55"/>
    <p:sldId id="539" r:id="rId56"/>
    <p:sldId id="542" r:id="rId57"/>
    <p:sldId id="508" r:id="rId58"/>
    <p:sldId id="509" r:id="rId59"/>
    <p:sldId id="510" r:id="rId60"/>
    <p:sldId id="511" r:id="rId61"/>
    <p:sldId id="512" r:id="rId62"/>
    <p:sldId id="513" r:id="rId63"/>
    <p:sldId id="514" r:id="rId64"/>
    <p:sldId id="515" r:id="rId65"/>
    <p:sldId id="516" r:id="rId66"/>
    <p:sldId id="517" r:id="rId67"/>
    <p:sldId id="518" r:id="rId68"/>
    <p:sldId id="519" r:id="rId69"/>
    <p:sldId id="274" r:id="rId70"/>
    <p:sldId id="520" r:id="rId71"/>
    <p:sldId id="521" r:id="rId72"/>
    <p:sldId id="522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531" r:id="rId82"/>
    <p:sldId id="532" r:id="rId83"/>
    <p:sldId id="543" r:id="rId84"/>
    <p:sldId id="53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C4"/>
    <a:srgbClr val="B930A0"/>
    <a:srgbClr val="54A218"/>
    <a:srgbClr val="00A39A"/>
    <a:srgbClr val="70306F"/>
    <a:srgbClr val="FF9799"/>
    <a:srgbClr val="F89290"/>
    <a:srgbClr val="F6A5A7"/>
    <a:srgbClr val="FFD57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1"/>
    <p:restoredTop sz="94683"/>
  </p:normalViewPr>
  <p:slideViewPr>
    <p:cSldViewPr snapToGrid="0" snapToObjects="1">
      <p:cViewPr>
        <p:scale>
          <a:sx n="100" d="100"/>
          <a:sy n="100" d="100"/>
        </p:scale>
        <p:origin x="888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01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9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1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scientific process. You learn more, you adapt.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9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48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70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1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7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86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67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7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38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96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90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93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39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94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00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16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8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96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0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8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95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2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exists independently from our wanting to do science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17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20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71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7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96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909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63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56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4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52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94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98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07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435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61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552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51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39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68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3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18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9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726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249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840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55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43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42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14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8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4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844550" y="1214437"/>
            <a:ext cx="10502901" cy="857251"/>
          </a:xfrm>
          <a:prstGeom prst="rect">
            <a:avLst/>
          </a:prstGeom>
        </p:spPr>
        <p:txBody>
          <a:bodyPr lIns="27093" tIns="27093" rIns="27093" bIns="27093"/>
          <a:lstStyle>
            <a:lvl1pPr defTabSz="412735">
              <a:defRPr sz="5484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2071687"/>
            <a:ext cx="10502901" cy="3452813"/>
          </a:xfrm>
          <a:prstGeom prst="rect">
            <a:avLst/>
          </a:prstGeom>
        </p:spPr>
        <p:txBody>
          <a:bodyPr lIns="27093" tIns="27093" rIns="27093" bIns="27093"/>
          <a:lstStyle>
            <a:lvl1pPr marL="309093" indent="-309093" defTabSz="412735">
              <a:spcBef>
                <a:spcPts val="2883"/>
              </a:spcBef>
              <a:buSzPct val="75000"/>
              <a:defRPr sz="2531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55562" indent="-309093" defTabSz="412735">
              <a:spcBef>
                <a:spcPts val="2883"/>
              </a:spcBef>
              <a:buSzPct val="75000"/>
              <a:defRPr sz="2531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02030" indent="-309093" defTabSz="412735">
              <a:spcBef>
                <a:spcPts val="2883"/>
              </a:spcBef>
              <a:buSzPct val="75000"/>
              <a:defRPr sz="2531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48499" indent="-309093" defTabSz="412735">
              <a:spcBef>
                <a:spcPts val="2883"/>
              </a:spcBef>
              <a:buSzPct val="75000"/>
              <a:defRPr sz="2531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94967" indent="-309093" defTabSz="412735">
              <a:spcBef>
                <a:spcPts val="2883"/>
              </a:spcBef>
              <a:buSzPct val="75000"/>
              <a:defRPr sz="2531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5553" y="5762625"/>
            <a:ext cx="274543" cy="207765"/>
          </a:xfrm>
          <a:prstGeom prst="rect">
            <a:avLst/>
          </a:prstGeom>
        </p:spPr>
        <p:txBody>
          <a:bodyPr lIns="27093" tIns="27093" rIns="27093" bIns="27093"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09797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hdcomics.com/comics/archive_print.php?comicid=1816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4" y="1335024"/>
            <a:ext cx="6952096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2: Data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Kevin Rader, and 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52697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9818" y="2189378"/>
            <a:ext cx="3848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What it is, where to get it, and factors to consider.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02CFBDD-DD39-7040-BEEC-82A9E02807C7}"/>
              </a:ext>
            </a:extLst>
          </p:cNvPr>
          <p:cNvSpPr/>
          <p:nvPr/>
        </p:nvSpPr>
        <p:spPr>
          <a:xfrm>
            <a:off x="1063718" y="322731"/>
            <a:ext cx="10290081" cy="869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1063719" y="360800"/>
            <a:ext cx="10145120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400766" y="1711973"/>
            <a:ext cx="8232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Measurements from a thermometer every hour for a year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D6B2E2-B4E4-7F47-A32D-84D06711BC8A}"/>
              </a:ext>
            </a:extLst>
          </p:cNvPr>
          <p:cNvSpPr/>
          <p:nvPr/>
        </p:nvSpPr>
        <p:spPr>
          <a:xfrm>
            <a:off x="488206" y="17119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EEFD6-E43E-1746-A4B9-83AA63377806}"/>
              </a:ext>
            </a:extLst>
          </p:cNvPr>
          <p:cNvSpPr/>
          <p:nvPr/>
        </p:nvSpPr>
        <p:spPr>
          <a:xfrm>
            <a:off x="2400765" y="2875740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Counts from a person who tracks the days that a particular hummingbird visits his birdfeeder across an entire year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FC14B-9309-C249-93FB-A96663504A1F}"/>
              </a:ext>
            </a:extLst>
          </p:cNvPr>
          <p:cNvSpPr/>
          <p:nvPr/>
        </p:nvSpPr>
        <p:spPr>
          <a:xfrm>
            <a:off x="2400765" y="3944650"/>
            <a:ext cx="373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Tweets from a politician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A7BC17-DD7F-7643-9433-F4E7B46C0BF8}"/>
              </a:ext>
            </a:extLst>
          </p:cNvPr>
          <p:cNvSpPr/>
          <p:nvPr/>
        </p:nvSpPr>
        <p:spPr>
          <a:xfrm>
            <a:off x="488206" y="2829574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6A079-836D-0947-9FFC-E20E2D7DDA74}"/>
              </a:ext>
            </a:extLst>
          </p:cNvPr>
          <p:cNvSpPr/>
          <p:nvPr/>
        </p:nvSpPr>
        <p:spPr>
          <a:xfrm>
            <a:off x="488206" y="394465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1F159-C97E-404F-B740-BD69C21BEEEA}"/>
              </a:ext>
            </a:extLst>
          </p:cNvPr>
          <p:cNvSpPr/>
          <p:nvPr/>
        </p:nvSpPr>
        <p:spPr>
          <a:xfrm>
            <a:off x="488206" y="505791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4</a:t>
            </a:r>
          </a:p>
        </p:txBody>
      </p:sp>
      <p:sp>
        <p:nvSpPr>
          <p:cNvPr id="13" name="Rectangular Callout 1">
            <a:extLst>
              <a:ext uri="{FF2B5EF4-FFF2-40B4-BE49-F238E27FC236}">
                <a16:creationId xmlns:a16="http://schemas.microsoft.com/office/drawing/2014/main" id="{CC6EB889-B5AD-4A46-9277-31563DBEB14D}"/>
              </a:ext>
            </a:extLst>
          </p:cNvPr>
          <p:cNvSpPr/>
          <p:nvPr/>
        </p:nvSpPr>
        <p:spPr>
          <a:xfrm rot="10800000" flipH="1" flipV="1">
            <a:off x="4268522" y="1955800"/>
            <a:ext cx="3888576" cy="93893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1114FB-5927-AC41-A547-F56355A7B574}"/>
              </a:ext>
            </a:extLst>
          </p:cNvPr>
          <p:cNvSpPr/>
          <p:nvPr/>
        </p:nvSpPr>
        <p:spPr>
          <a:xfrm>
            <a:off x="6703272" y="3841534"/>
            <a:ext cx="3212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Probably missing data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4" name="Rectangular Callout 1">
            <a:extLst>
              <a:ext uri="{FF2B5EF4-FFF2-40B4-BE49-F238E27FC236}">
                <a16:creationId xmlns:a16="http://schemas.microsoft.com/office/drawing/2014/main" id="{996692FF-B089-124D-90B7-096954EEBF3F}"/>
              </a:ext>
            </a:extLst>
          </p:cNvPr>
          <p:cNvSpPr/>
          <p:nvPr/>
        </p:nvSpPr>
        <p:spPr>
          <a:xfrm flipH="1" flipV="1">
            <a:off x="6737671" y="3706737"/>
            <a:ext cx="3448457" cy="93893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34A8-16BE-AF4A-8EE5-A638D1A43273}"/>
              </a:ext>
            </a:extLst>
          </p:cNvPr>
          <p:cNvSpPr/>
          <p:nvPr/>
        </p:nvSpPr>
        <p:spPr>
          <a:xfrm>
            <a:off x="6855672" y="3993934"/>
            <a:ext cx="3212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Probably missing data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4E7CDF-9849-2442-9E73-387685786F5B}"/>
              </a:ext>
            </a:extLst>
          </p:cNvPr>
          <p:cNvSpPr/>
          <p:nvPr/>
        </p:nvSpPr>
        <p:spPr>
          <a:xfrm>
            <a:off x="4331669" y="2134381"/>
            <a:ext cx="3754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Probably inaccurate data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BB106F-C925-7D4E-876E-0EC328B01B55}"/>
              </a:ext>
            </a:extLst>
          </p:cNvPr>
          <p:cNvSpPr/>
          <p:nvPr/>
        </p:nvSpPr>
        <p:spPr>
          <a:xfrm>
            <a:off x="2400766" y="5057910"/>
            <a:ext cx="823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Readouts from a mysterious sensor that was purchased from a local yard sale.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69CEACF5-4B5B-1344-AED1-363A9F4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2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25F749-47B6-F34E-8C10-E262AFA591F2}"/>
              </a:ext>
            </a:extLst>
          </p:cNvPr>
          <p:cNvSpPr/>
          <p:nvPr/>
        </p:nvSpPr>
        <p:spPr>
          <a:xfrm>
            <a:off x="2400766" y="5057910"/>
            <a:ext cx="823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Readouts from a mysterious sensor that was purchased from a local yard sale.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2CFBDD-DD39-7040-BEEC-82A9E02807C7}"/>
              </a:ext>
            </a:extLst>
          </p:cNvPr>
          <p:cNvSpPr/>
          <p:nvPr/>
        </p:nvSpPr>
        <p:spPr>
          <a:xfrm>
            <a:off x="1063718" y="322731"/>
            <a:ext cx="10290081" cy="869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1063719" y="360800"/>
            <a:ext cx="10145120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400766" y="1711973"/>
            <a:ext cx="8232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Measurements from a thermometer every hour for a year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D6B2E2-B4E4-7F47-A32D-84D06711BC8A}"/>
              </a:ext>
            </a:extLst>
          </p:cNvPr>
          <p:cNvSpPr/>
          <p:nvPr/>
        </p:nvSpPr>
        <p:spPr>
          <a:xfrm>
            <a:off x="488206" y="17119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EEFD6-E43E-1746-A4B9-83AA63377806}"/>
              </a:ext>
            </a:extLst>
          </p:cNvPr>
          <p:cNvSpPr/>
          <p:nvPr/>
        </p:nvSpPr>
        <p:spPr>
          <a:xfrm>
            <a:off x="2400765" y="2875740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Counts from a person who tracks the days that a particular hummingbird visits his birdfeeder across an entire year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FC14B-9309-C249-93FB-A96663504A1F}"/>
              </a:ext>
            </a:extLst>
          </p:cNvPr>
          <p:cNvSpPr/>
          <p:nvPr/>
        </p:nvSpPr>
        <p:spPr>
          <a:xfrm>
            <a:off x="2400765" y="3944650"/>
            <a:ext cx="373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Tweets from a politician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A7BC17-DD7F-7643-9433-F4E7B46C0BF8}"/>
              </a:ext>
            </a:extLst>
          </p:cNvPr>
          <p:cNvSpPr/>
          <p:nvPr/>
        </p:nvSpPr>
        <p:spPr>
          <a:xfrm>
            <a:off x="488206" y="2829574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6A079-836D-0947-9FFC-E20E2D7DDA74}"/>
              </a:ext>
            </a:extLst>
          </p:cNvPr>
          <p:cNvSpPr/>
          <p:nvPr/>
        </p:nvSpPr>
        <p:spPr>
          <a:xfrm>
            <a:off x="488206" y="394465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1F159-C97E-404F-B740-BD69C21BEEEA}"/>
              </a:ext>
            </a:extLst>
          </p:cNvPr>
          <p:cNvSpPr/>
          <p:nvPr/>
        </p:nvSpPr>
        <p:spPr>
          <a:xfrm>
            <a:off x="488206" y="505791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4</a:t>
            </a:r>
          </a:p>
        </p:txBody>
      </p:sp>
      <p:sp>
        <p:nvSpPr>
          <p:cNvPr id="24" name="Rectangular Callout 1">
            <a:extLst>
              <a:ext uri="{FF2B5EF4-FFF2-40B4-BE49-F238E27FC236}">
                <a16:creationId xmlns:a16="http://schemas.microsoft.com/office/drawing/2014/main" id="{996692FF-B089-124D-90B7-096954EEBF3F}"/>
              </a:ext>
            </a:extLst>
          </p:cNvPr>
          <p:cNvSpPr/>
          <p:nvPr/>
        </p:nvSpPr>
        <p:spPr>
          <a:xfrm flipV="1">
            <a:off x="2097680" y="4368186"/>
            <a:ext cx="4825031" cy="88961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1FF92-E94C-2E44-A9AE-04FA37B5D393}"/>
              </a:ext>
            </a:extLst>
          </p:cNvPr>
          <p:cNvSpPr/>
          <p:nvPr/>
        </p:nvSpPr>
        <p:spPr>
          <a:xfrm>
            <a:off x="2097680" y="4667665"/>
            <a:ext cx="4825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Probably not 100% factually true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CDE3F30B-15DB-104F-84F4-3020868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4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02CFBDD-DD39-7040-BEEC-82A9E02807C7}"/>
              </a:ext>
            </a:extLst>
          </p:cNvPr>
          <p:cNvSpPr/>
          <p:nvPr/>
        </p:nvSpPr>
        <p:spPr>
          <a:xfrm>
            <a:off x="1063718" y="322731"/>
            <a:ext cx="10290081" cy="869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1063719" y="360800"/>
            <a:ext cx="10145120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400766" y="1711973"/>
            <a:ext cx="8232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Measurements from a thermometer every hour for a year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D6B2E2-B4E4-7F47-A32D-84D06711BC8A}"/>
              </a:ext>
            </a:extLst>
          </p:cNvPr>
          <p:cNvSpPr/>
          <p:nvPr/>
        </p:nvSpPr>
        <p:spPr>
          <a:xfrm>
            <a:off x="488206" y="17119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EEFD6-E43E-1746-A4B9-83AA63377806}"/>
              </a:ext>
            </a:extLst>
          </p:cNvPr>
          <p:cNvSpPr/>
          <p:nvPr/>
        </p:nvSpPr>
        <p:spPr>
          <a:xfrm>
            <a:off x="2400765" y="2875740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Counts from a person who tracks the days that a particular hummingbird visits his birdfeeder across an entire year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FC14B-9309-C249-93FB-A96663504A1F}"/>
              </a:ext>
            </a:extLst>
          </p:cNvPr>
          <p:cNvSpPr/>
          <p:nvPr/>
        </p:nvSpPr>
        <p:spPr>
          <a:xfrm>
            <a:off x="2400765" y="3944650"/>
            <a:ext cx="373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Tweets from a politician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DF71F-F6DE-274F-A1E5-8A23B8A97E5C}"/>
              </a:ext>
            </a:extLst>
          </p:cNvPr>
          <p:cNvSpPr/>
          <p:nvPr/>
        </p:nvSpPr>
        <p:spPr>
          <a:xfrm>
            <a:off x="2400766" y="5057910"/>
            <a:ext cx="823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Readouts from a mysterious sensor that was purchased from a local yard sale.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A7BC17-DD7F-7643-9433-F4E7B46C0BF8}"/>
              </a:ext>
            </a:extLst>
          </p:cNvPr>
          <p:cNvSpPr/>
          <p:nvPr/>
        </p:nvSpPr>
        <p:spPr>
          <a:xfrm>
            <a:off x="488206" y="2829574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6A079-836D-0947-9FFC-E20E2D7DDA74}"/>
              </a:ext>
            </a:extLst>
          </p:cNvPr>
          <p:cNvSpPr/>
          <p:nvPr/>
        </p:nvSpPr>
        <p:spPr>
          <a:xfrm>
            <a:off x="488206" y="394465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1F159-C97E-404F-B740-BD69C21BEEEA}"/>
              </a:ext>
            </a:extLst>
          </p:cNvPr>
          <p:cNvSpPr/>
          <p:nvPr/>
        </p:nvSpPr>
        <p:spPr>
          <a:xfrm>
            <a:off x="488206" y="505791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4</a:t>
            </a:r>
          </a:p>
        </p:txBody>
      </p:sp>
      <p:sp>
        <p:nvSpPr>
          <p:cNvPr id="24" name="Rectangular Callout 1">
            <a:extLst>
              <a:ext uri="{FF2B5EF4-FFF2-40B4-BE49-F238E27FC236}">
                <a16:creationId xmlns:a16="http://schemas.microsoft.com/office/drawing/2014/main" id="{996692FF-B089-124D-90B7-096954EEBF3F}"/>
              </a:ext>
            </a:extLst>
          </p:cNvPr>
          <p:cNvSpPr/>
          <p:nvPr/>
        </p:nvSpPr>
        <p:spPr>
          <a:xfrm rot="10800000" flipH="1" flipV="1">
            <a:off x="4998108" y="3857581"/>
            <a:ext cx="5504791" cy="11646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1267046 h 2548105"/>
              <a:gd name="connsiteX16" fmla="*/ 787289 w 11306874"/>
              <a:gd name="connsiteY16" fmla="*/ 0 h 2548105"/>
              <a:gd name="connsiteX0" fmla="*/ 787289 w 11306874"/>
              <a:gd name="connsiteY0" fmla="*/ 0 h 2548105"/>
              <a:gd name="connsiteX1" fmla="*/ 2540553 w 11306874"/>
              <a:gd name="connsiteY1" fmla="*/ 0 h 2548105"/>
              <a:gd name="connsiteX2" fmla="*/ 2540553 w 11306874"/>
              <a:gd name="connsiteY2" fmla="*/ 0 h 2548105"/>
              <a:gd name="connsiteX3" fmla="*/ 5170449 w 11306874"/>
              <a:gd name="connsiteY3" fmla="*/ 0 h 2548105"/>
              <a:gd name="connsiteX4" fmla="*/ 11306874 w 11306874"/>
              <a:gd name="connsiteY4" fmla="*/ 0 h 2548105"/>
              <a:gd name="connsiteX5" fmla="*/ 11306874 w 11306874"/>
              <a:gd name="connsiteY5" fmla="*/ 1267046 h 2548105"/>
              <a:gd name="connsiteX6" fmla="*/ 11306874 w 11306874"/>
              <a:gd name="connsiteY6" fmla="*/ 1267046 h 2548105"/>
              <a:gd name="connsiteX7" fmla="*/ 11306874 w 11306874"/>
              <a:gd name="connsiteY7" fmla="*/ 1810065 h 2548105"/>
              <a:gd name="connsiteX8" fmla="*/ 11306874 w 11306874"/>
              <a:gd name="connsiteY8" fmla="*/ 2172078 h 2548105"/>
              <a:gd name="connsiteX9" fmla="*/ 2983634 w 11306874"/>
              <a:gd name="connsiteY9" fmla="*/ 2209841 h 2548105"/>
              <a:gd name="connsiteX10" fmla="*/ 2528813 w 11306874"/>
              <a:gd name="connsiteY10" fmla="*/ 2548105 h 2548105"/>
              <a:gd name="connsiteX11" fmla="*/ 2321038 w 11306874"/>
              <a:gd name="connsiteY11" fmla="*/ 2175338 h 2548105"/>
              <a:gd name="connsiteX12" fmla="*/ 787289 w 11306874"/>
              <a:gd name="connsiteY12" fmla="*/ 2172078 h 2548105"/>
              <a:gd name="connsiteX13" fmla="*/ 787289 w 11306874"/>
              <a:gd name="connsiteY13" fmla="*/ 1810065 h 2548105"/>
              <a:gd name="connsiteX14" fmla="*/ 787289 w 11306874"/>
              <a:gd name="connsiteY14" fmla="*/ 1267046 h 2548105"/>
              <a:gd name="connsiteX15" fmla="*/ 787289 w 11306874"/>
              <a:gd name="connsiteY15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267046 h 2548105"/>
              <a:gd name="connsiteX14" fmla="*/ 0 w 10519585"/>
              <a:gd name="connsiteY14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4383160 w 10519585"/>
              <a:gd name="connsiteY2" fmla="*/ 0 h 2548105"/>
              <a:gd name="connsiteX3" fmla="*/ 10519585 w 10519585"/>
              <a:gd name="connsiteY3" fmla="*/ 0 h 2548105"/>
              <a:gd name="connsiteX4" fmla="*/ 10519585 w 10519585"/>
              <a:gd name="connsiteY4" fmla="*/ 1267046 h 2548105"/>
              <a:gd name="connsiteX5" fmla="*/ 10519585 w 10519585"/>
              <a:gd name="connsiteY5" fmla="*/ 1267046 h 2548105"/>
              <a:gd name="connsiteX6" fmla="*/ 10519585 w 10519585"/>
              <a:gd name="connsiteY6" fmla="*/ 1810065 h 2548105"/>
              <a:gd name="connsiteX7" fmla="*/ 10519585 w 10519585"/>
              <a:gd name="connsiteY7" fmla="*/ 2172078 h 2548105"/>
              <a:gd name="connsiteX8" fmla="*/ 2196345 w 10519585"/>
              <a:gd name="connsiteY8" fmla="*/ 2209841 h 2548105"/>
              <a:gd name="connsiteX9" fmla="*/ 1741524 w 10519585"/>
              <a:gd name="connsiteY9" fmla="*/ 2548105 h 2548105"/>
              <a:gd name="connsiteX10" fmla="*/ 1533749 w 10519585"/>
              <a:gd name="connsiteY10" fmla="*/ 2175338 h 2548105"/>
              <a:gd name="connsiteX11" fmla="*/ 0 w 10519585"/>
              <a:gd name="connsiteY11" fmla="*/ 2172078 h 2548105"/>
              <a:gd name="connsiteX12" fmla="*/ 0 w 10519585"/>
              <a:gd name="connsiteY12" fmla="*/ 0 h 2548105"/>
              <a:gd name="connsiteX0" fmla="*/ 0 w 10519585"/>
              <a:gd name="connsiteY0" fmla="*/ 0 h 2548105"/>
              <a:gd name="connsiteX1" fmla="*/ 4383160 w 10519585"/>
              <a:gd name="connsiteY1" fmla="*/ 0 h 2548105"/>
              <a:gd name="connsiteX2" fmla="*/ 10519585 w 10519585"/>
              <a:gd name="connsiteY2" fmla="*/ 0 h 2548105"/>
              <a:gd name="connsiteX3" fmla="*/ 10519585 w 10519585"/>
              <a:gd name="connsiteY3" fmla="*/ 1267046 h 2548105"/>
              <a:gd name="connsiteX4" fmla="*/ 10519585 w 10519585"/>
              <a:gd name="connsiteY4" fmla="*/ 1267046 h 2548105"/>
              <a:gd name="connsiteX5" fmla="*/ 10519585 w 10519585"/>
              <a:gd name="connsiteY5" fmla="*/ 1810065 h 2548105"/>
              <a:gd name="connsiteX6" fmla="*/ 10519585 w 10519585"/>
              <a:gd name="connsiteY6" fmla="*/ 2172078 h 2548105"/>
              <a:gd name="connsiteX7" fmla="*/ 2196345 w 10519585"/>
              <a:gd name="connsiteY7" fmla="*/ 2209841 h 2548105"/>
              <a:gd name="connsiteX8" fmla="*/ 1741524 w 10519585"/>
              <a:gd name="connsiteY8" fmla="*/ 2548105 h 2548105"/>
              <a:gd name="connsiteX9" fmla="*/ 1533749 w 10519585"/>
              <a:gd name="connsiteY9" fmla="*/ 2175338 h 2548105"/>
              <a:gd name="connsiteX10" fmla="*/ 0 w 10519585"/>
              <a:gd name="connsiteY10" fmla="*/ 2172078 h 2548105"/>
              <a:gd name="connsiteX11" fmla="*/ 0 w 10519585"/>
              <a:gd name="connsiteY11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  <a:gd name="connsiteX0" fmla="*/ 0 w 10519585"/>
              <a:gd name="connsiteY0" fmla="*/ 0 h 2548105"/>
              <a:gd name="connsiteX1" fmla="*/ 10519585 w 10519585"/>
              <a:gd name="connsiteY1" fmla="*/ 0 h 2548105"/>
              <a:gd name="connsiteX2" fmla="*/ 10519585 w 10519585"/>
              <a:gd name="connsiteY2" fmla="*/ 1267046 h 2548105"/>
              <a:gd name="connsiteX3" fmla="*/ 10519585 w 10519585"/>
              <a:gd name="connsiteY3" fmla="*/ 1267046 h 2548105"/>
              <a:gd name="connsiteX4" fmla="*/ 10519585 w 10519585"/>
              <a:gd name="connsiteY4" fmla="*/ 1810065 h 2548105"/>
              <a:gd name="connsiteX5" fmla="*/ 10519585 w 10519585"/>
              <a:gd name="connsiteY5" fmla="*/ 2172078 h 2548105"/>
              <a:gd name="connsiteX6" fmla="*/ 2196345 w 10519585"/>
              <a:gd name="connsiteY6" fmla="*/ 2209841 h 2548105"/>
              <a:gd name="connsiteX7" fmla="*/ 1741524 w 10519585"/>
              <a:gd name="connsiteY7" fmla="*/ 2548105 h 2548105"/>
              <a:gd name="connsiteX8" fmla="*/ 1533749 w 10519585"/>
              <a:gd name="connsiteY8" fmla="*/ 2175338 h 2548105"/>
              <a:gd name="connsiteX9" fmla="*/ 0 w 10519585"/>
              <a:gd name="connsiteY9" fmla="*/ 2172078 h 2548105"/>
              <a:gd name="connsiteX10" fmla="*/ 0 w 10519585"/>
              <a:gd name="connsiteY10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41FF92-E94C-2E44-A9AE-04FA37B5D393}"/>
              </a:ext>
            </a:extLst>
          </p:cNvPr>
          <p:cNvSpPr/>
          <p:nvPr/>
        </p:nvSpPr>
        <p:spPr>
          <a:xfrm>
            <a:off x="5337987" y="3966825"/>
            <a:ext cx="48250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Don’t know what it represents. Just numbers. Still data.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2F3B9891-9303-A54F-89F1-DFCF24FE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9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3886667" y="1496073"/>
            <a:ext cx="6603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 single piece of information, which can be treated as an observation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D6B2E2-B4E4-7F47-A32D-84D06711BC8A}"/>
              </a:ext>
            </a:extLst>
          </p:cNvPr>
          <p:cNvSpPr/>
          <p:nvPr/>
        </p:nvSpPr>
        <p:spPr>
          <a:xfrm>
            <a:off x="1974106" y="14960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Datum</a:t>
            </a:r>
            <a:endParaRPr lang="en-US" sz="2400" baseline="-25000" dirty="0">
              <a:solidFill>
                <a:srgbClr val="0070C0"/>
              </a:solidFill>
              <a:latin typeface="Avenir Roman" panose="02000503020000020003" pitchFamily="2" charset="0"/>
            </a:endParaRP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C8B6AA-7375-0F42-8D64-C7DA0A0CDD6E}"/>
              </a:ext>
            </a:extLst>
          </p:cNvPr>
          <p:cNvSpPr/>
          <p:nvPr/>
        </p:nvSpPr>
        <p:spPr>
          <a:xfrm>
            <a:off x="3886667" y="2740673"/>
            <a:ext cx="6603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The plural of datum; multiple observations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F011BC-A388-8249-AE26-83B9A74864EB}"/>
              </a:ext>
            </a:extLst>
          </p:cNvPr>
          <p:cNvSpPr/>
          <p:nvPr/>
        </p:nvSpPr>
        <p:spPr>
          <a:xfrm>
            <a:off x="2590800" y="2740673"/>
            <a:ext cx="992780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Data</a:t>
            </a:r>
            <a:endParaRPr lang="en-US" sz="2400" baseline="-25000" dirty="0">
              <a:solidFill>
                <a:srgbClr val="0070C0"/>
              </a:solidFill>
              <a:latin typeface="Avenir Roman" panose="02000503020000020003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F5647E-A695-9B46-8E3E-8E1F19F03C74}"/>
              </a:ext>
            </a:extLst>
          </p:cNvPr>
          <p:cNvSpPr/>
          <p:nvPr/>
        </p:nvSpPr>
        <p:spPr>
          <a:xfrm>
            <a:off x="3886667" y="3985273"/>
            <a:ext cx="6603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 homogenous collection of data (each datum must have the same focus)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D86892-E83B-D746-9EE9-7303C9396612}"/>
              </a:ext>
            </a:extLst>
          </p:cNvPr>
          <p:cNvSpPr/>
          <p:nvPr/>
        </p:nvSpPr>
        <p:spPr>
          <a:xfrm>
            <a:off x="1974106" y="39852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Dataset</a:t>
            </a:r>
            <a:endParaRPr lang="en-US" sz="2400" baseline="-25000" dirty="0">
              <a:solidFill>
                <a:srgbClr val="0070C0"/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CC5E18-FAE1-7E4C-B10E-6E46CB23A60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F9C89-A8E6-194D-9E79-CAC8B0FA6832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25656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F38275-FDFA-944E-9A2B-61113C0F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09" y="973280"/>
            <a:ext cx="10289180" cy="44586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22FEB8-F964-7F44-A574-6E027835E59D}"/>
              </a:ext>
            </a:extLst>
          </p:cNvPr>
          <p:cNvSpPr/>
          <p:nvPr/>
        </p:nvSpPr>
        <p:spPr>
          <a:xfrm>
            <a:off x="6083300" y="5484847"/>
            <a:ext cx="527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venir Roman" panose="02000503020000020003" pitchFamily="2" charset="0"/>
              </a:rPr>
              <a:t>Source: </a:t>
            </a:r>
            <a:r>
              <a:rPr lang="en-US" sz="1200" b="1" dirty="0">
                <a:latin typeface="Avenir Roman" panose="02000503020000020003" pitchFamily="2" charset="0"/>
                <a:hlinkClick r:id="rId4"/>
              </a:rPr>
              <a:t>http://</a:t>
            </a:r>
            <a:r>
              <a:rPr lang="en-US" sz="1200" b="1" dirty="0" err="1">
                <a:latin typeface="Avenir Roman" panose="02000503020000020003" pitchFamily="2" charset="0"/>
                <a:hlinkClick r:id="rId4"/>
              </a:rPr>
              <a:t>phdcomics.com</a:t>
            </a:r>
            <a:r>
              <a:rPr lang="en-US" sz="1200" b="1" dirty="0">
                <a:latin typeface="Avenir Roman" panose="02000503020000020003" pitchFamily="2" charset="0"/>
                <a:hlinkClick r:id="rId4"/>
              </a:rPr>
              <a:t>/comics/</a:t>
            </a:r>
            <a:r>
              <a:rPr lang="en-US" sz="1200" b="1" dirty="0" err="1">
                <a:latin typeface="Avenir Roman" panose="02000503020000020003" pitchFamily="2" charset="0"/>
                <a:hlinkClick r:id="rId4"/>
              </a:rPr>
              <a:t>archive_print.php?comicid</a:t>
            </a:r>
            <a:r>
              <a:rPr lang="en-US" sz="1200" b="1" dirty="0">
                <a:latin typeface="Avenir Roman" panose="02000503020000020003" pitchFamily="2" charset="0"/>
                <a:hlinkClick r:id="rId4"/>
              </a:rPr>
              <a:t>=1816</a:t>
            </a:r>
            <a:endParaRPr lang="en-US" sz="1200" b="1" dirty="0">
              <a:latin typeface="Avenir Roman" panose="02000503020000020003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497F6F-BB5A-C843-B2E3-A567CBA1D21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1DFFB7-2B4A-DA40-AD23-D12051AC6B92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224816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045605" y="935335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Everything can be data! Just requires making observations.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1AAAB-9C94-3648-9ED4-1E4FC39E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2298699"/>
            <a:ext cx="1282700" cy="128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54F52-6EE5-854B-9ED2-B2C156419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181" y="2298699"/>
            <a:ext cx="3106964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9D1BC-D770-CC4D-9B15-637FC3B8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302" y="2298699"/>
            <a:ext cx="1739900" cy="173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A3968-FC73-2940-B902-60BDFC4AC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510" y="1764828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08C413-7EC3-0D4E-B289-77FB7C02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93" y="4778375"/>
            <a:ext cx="1390650" cy="139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A42ED-AC15-2B4B-B910-3293D3CB4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447" y="4482193"/>
            <a:ext cx="1686832" cy="1686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1B4D4-BDB6-7944-A4EF-D269984B2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6145" y="4583794"/>
            <a:ext cx="2193017" cy="1586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79BF2-5072-B44C-95D5-F4C7FE6E6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3821" y="4583794"/>
            <a:ext cx="2557235" cy="1638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658752-C27B-274D-AAF6-B49E50C0E6D0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20ED28-9D91-C249-AD8E-FE3749E302BC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2781551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F36A56F-247F-7841-9114-EB02AF25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9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76915" y="2375273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4EBE562A-9643-B54E-8D48-46750AC7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6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62957" y="3249491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65F9B404-DC66-1F45-85BC-BEF5D9DF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 flipH="1" flipV="1">
            <a:off x="8268652" y="3082809"/>
            <a:ext cx="851338" cy="1150448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CEB9C735-1A1A-1242-9665-CEA70A90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105189" y="1166555"/>
            <a:ext cx="9509831" cy="476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different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types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formats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of data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able to soundly select appropriate data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Have awareness of biases that exist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able to refine questions to suite your true inquiry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how to parse text with regular expressions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62957" y="3249491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0112D30C-A1A7-A249-B046-B6C699F6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5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 flipH="1" flipV="1">
            <a:off x="8268652" y="2184398"/>
            <a:ext cx="849649" cy="1976471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0F3B5CC1-D081-F34E-9197-E0F4377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2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76915" y="2375273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0A7C4B5-84D3-D746-9F1C-C7C5BFC8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4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62957" y="3249491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20DFE009-CD75-3346-92FD-6081E2BB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3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73EB1157-BCF1-A544-8BAD-EFFF8AB3EB9A}"/>
              </a:ext>
            </a:extLst>
          </p:cNvPr>
          <p:cNvSpPr/>
          <p:nvPr/>
        </p:nvSpPr>
        <p:spPr>
          <a:xfrm>
            <a:off x="2962957" y="4109630"/>
            <a:ext cx="863600" cy="1103569"/>
          </a:xfrm>
          <a:prstGeom prst="curved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C8184941-B6AD-254C-8A5D-4AA6DA76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2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956705" y="6051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Before we dive too deep into the different aspects of data, recall the </a:t>
            </a:r>
            <a:r>
              <a:rPr lang="en-US" sz="2400" i="1" dirty="0">
                <a:solidFill>
                  <a:srgbClr val="303336"/>
                </a:solidFill>
                <a:latin typeface="Avenir Roman" panose="02000503020000020003" pitchFamily="2" charset="0"/>
              </a:rPr>
              <a:t>Data Science </a:t>
            </a:r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C8184941-B6AD-254C-8A5D-4AA6DA76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5E614F-6489-614C-95F5-498198DC09F6}"/>
              </a:ext>
            </a:extLst>
          </p:cNvPr>
          <p:cNvSpPr/>
          <p:nvPr/>
        </p:nvSpPr>
        <p:spPr>
          <a:xfrm>
            <a:off x="963783" y="605134"/>
            <a:ext cx="10745618" cy="4019013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A772DF7-DBEA-0646-8916-10BB2FEB8172}"/>
              </a:ext>
            </a:extLst>
          </p:cNvPr>
          <p:cNvSpPr/>
          <p:nvPr/>
        </p:nvSpPr>
        <p:spPr>
          <a:xfrm>
            <a:off x="1588081" y="1403370"/>
            <a:ext cx="8762857" cy="2798636"/>
          </a:xfrm>
          <a:custGeom>
            <a:avLst/>
            <a:gdLst>
              <a:gd name="connsiteX0" fmla="*/ 267660 w 7354260"/>
              <a:gd name="connsiteY0" fmla="*/ 457200 h 1816100"/>
              <a:gd name="connsiteX1" fmla="*/ 343860 w 7354260"/>
              <a:gd name="connsiteY1" fmla="*/ 317500 h 1816100"/>
              <a:gd name="connsiteX2" fmla="*/ 420060 w 7354260"/>
              <a:gd name="connsiteY2" fmla="*/ 241300 h 1816100"/>
              <a:gd name="connsiteX3" fmla="*/ 458160 w 7354260"/>
              <a:gd name="connsiteY3" fmla="*/ 203200 h 1816100"/>
              <a:gd name="connsiteX4" fmla="*/ 585160 w 7354260"/>
              <a:gd name="connsiteY4" fmla="*/ 266700 h 1816100"/>
              <a:gd name="connsiteX5" fmla="*/ 623260 w 7354260"/>
              <a:gd name="connsiteY5" fmla="*/ 292100 h 1816100"/>
              <a:gd name="connsiteX6" fmla="*/ 661360 w 7354260"/>
              <a:gd name="connsiteY6" fmla="*/ 317500 h 1816100"/>
              <a:gd name="connsiteX7" fmla="*/ 737560 w 7354260"/>
              <a:gd name="connsiteY7" fmla="*/ 342900 h 1816100"/>
              <a:gd name="connsiteX8" fmla="*/ 801060 w 7354260"/>
              <a:gd name="connsiteY8" fmla="*/ 330200 h 1816100"/>
              <a:gd name="connsiteX9" fmla="*/ 877260 w 7354260"/>
              <a:gd name="connsiteY9" fmla="*/ 279400 h 1816100"/>
              <a:gd name="connsiteX10" fmla="*/ 953460 w 7354260"/>
              <a:gd name="connsiteY10" fmla="*/ 228600 h 1816100"/>
              <a:gd name="connsiteX11" fmla="*/ 991560 w 7354260"/>
              <a:gd name="connsiteY11" fmla="*/ 203200 h 1816100"/>
              <a:gd name="connsiteX12" fmla="*/ 1042360 w 7354260"/>
              <a:gd name="connsiteY12" fmla="*/ 177800 h 1816100"/>
              <a:gd name="connsiteX13" fmla="*/ 1080460 w 7354260"/>
              <a:gd name="connsiteY13" fmla="*/ 152400 h 1816100"/>
              <a:gd name="connsiteX14" fmla="*/ 1156660 w 7354260"/>
              <a:gd name="connsiteY14" fmla="*/ 127000 h 1816100"/>
              <a:gd name="connsiteX15" fmla="*/ 1347160 w 7354260"/>
              <a:gd name="connsiteY15" fmla="*/ 165100 h 1816100"/>
              <a:gd name="connsiteX16" fmla="*/ 1423360 w 7354260"/>
              <a:gd name="connsiteY16" fmla="*/ 215900 h 1816100"/>
              <a:gd name="connsiteX17" fmla="*/ 1461460 w 7354260"/>
              <a:gd name="connsiteY17" fmla="*/ 241300 h 1816100"/>
              <a:gd name="connsiteX18" fmla="*/ 1537660 w 7354260"/>
              <a:gd name="connsiteY18" fmla="*/ 304800 h 1816100"/>
              <a:gd name="connsiteX19" fmla="*/ 1664660 w 7354260"/>
              <a:gd name="connsiteY19" fmla="*/ 215900 h 1816100"/>
              <a:gd name="connsiteX20" fmla="*/ 1778960 w 7354260"/>
              <a:gd name="connsiteY20" fmla="*/ 139700 h 1816100"/>
              <a:gd name="connsiteX21" fmla="*/ 1817060 w 7354260"/>
              <a:gd name="connsiteY21" fmla="*/ 114300 h 1816100"/>
              <a:gd name="connsiteX22" fmla="*/ 1893260 w 7354260"/>
              <a:gd name="connsiteY22" fmla="*/ 76200 h 1816100"/>
              <a:gd name="connsiteX23" fmla="*/ 1969460 w 7354260"/>
              <a:gd name="connsiteY23" fmla="*/ 127000 h 1816100"/>
              <a:gd name="connsiteX24" fmla="*/ 1994860 w 7354260"/>
              <a:gd name="connsiteY24" fmla="*/ 165100 h 1816100"/>
              <a:gd name="connsiteX25" fmla="*/ 2071060 w 7354260"/>
              <a:gd name="connsiteY25" fmla="*/ 190500 h 1816100"/>
              <a:gd name="connsiteX26" fmla="*/ 2109160 w 7354260"/>
              <a:gd name="connsiteY26" fmla="*/ 215900 h 1816100"/>
              <a:gd name="connsiteX27" fmla="*/ 2223460 w 7354260"/>
              <a:gd name="connsiteY27" fmla="*/ 241300 h 1816100"/>
              <a:gd name="connsiteX28" fmla="*/ 2363160 w 7354260"/>
              <a:gd name="connsiteY28" fmla="*/ 228600 h 1816100"/>
              <a:gd name="connsiteX29" fmla="*/ 2490160 w 7354260"/>
              <a:gd name="connsiteY29" fmla="*/ 190500 h 1816100"/>
              <a:gd name="connsiteX30" fmla="*/ 2528260 w 7354260"/>
              <a:gd name="connsiteY30" fmla="*/ 177800 h 1816100"/>
              <a:gd name="connsiteX31" fmla="*/ 2566360 w 7354260"/>
              <a:gd name="connsiteY31" fmla="*/ 152400 h 1816100"/>
              <a:gd name="connsiteX32" fmla="*/ 2642560 w 7354260"/>
              <a:gd name="connsiteY32" fmla="*/ 127000 h 1816100"/>
              <a:gd name="connsiteX33" fmla="*/ 2680660 w 7354260"/>
              <a:gd name="connsiteY33" fmla="*/ 114300 h 1816100"/>
              <a:gd name="connsiteX34" fmla="*/ 2731460 w 7354260"/>
              <a:gd name="connsiteY34" fmla="*/ 88900 h 1816100"/>
              <a:gd name="connsiteX35" fmla="*/ 2820360 w 7354260"/>
              <a:gd name="connsiteY35" fmla="*/ 76200 h 1816100"/>
              <a:gd name="connsiteX36" fmla="*/ 2909260 w 7354260"/>
              <a:gd name="connsiteY36" fmla="*/ 101600 h 1816100"/>
              <a:gd name="connsiteX37" fmla="*/ 2934660 w 7354260"/>
              <a:gd name="connsiteY37" fmla="*/ 139700 h 1816100"/>
              <a:gd name="connsiteX38" fmla="*/ 2972760 w 7354260"/>
              <a:gd name="connsiteY38" fmla="*/ 177800 h 1816100"/>
              <a:gd name="connsiteX39" fmla="*/ 3010860 w 7354260"/>
              <a:gd name="connsiteY39" fmla="*/ 190500 h 1816100"/>
              <a:gd name="connsiteX40" fmla="*/ 3048960 w 7354260"/>
              <a:gd name="connsiteY40" fmla="*/ 215900 h 1816100"/>
              <a:gd name="connsiteX41" fmla="*/ 3163260 w 7354260"/>
              <a:gd name="connsiteY41" fmla="*/ 190500 h 1816100"/>
              <a:gd name="connsiteX42" fmla="*/ 3252160 w 7354260"/>
              <a:gd name="connsiteY42" fmla="*/ 165100 h 1816100"/>
              <a:gd name="connsiteX43" fmla="*/ 3290260 w 7354260"/>
              <a:gd name="connsiteY43" fmla="*/ 139700 h 1816100"/>
              <a:gd name="connsiteX44" fmla="*/ 3404560 w 7354260"/>
              <a:gd name="connsiteY44" fmla="*/ 101600 h 1816100"/>
              <a:gd name="connsiteX45" fmla="*/ 3442660 w 7354260"/>
              <a:gd name="connsiteY45" fmla="*/ 88900 h 1816100"/>
              <a:gd name="connsiteX46" fmla="*/ 3480760 w 7354260"/>
              <a:gd name="connsiteY46" fmla="*/ 63500 h 1816100"/>
              <a:gd name="connsiteX47" fmla="*/ 3531560 w 7354260"/>
              <a:gd name="connsiteY47" fmla="*/ 50800 h 1816100"/>
              <a:gd name="connsiteX48" fmla="*/ 3620460 w 7354260"/>
              <a:gd name="connsiteY48" fmla="*/ 25400 h 1816100"/>
              <a:gd name="connsiteX49" fmla="*/ 3785560 w 7354260"/>
              <a:gd name="connsiteY49" fmla="*/ 38100 h 1816100"/>
              <a:gd name="connsiteX50" fmla="*/ 3849060 w 7354260"/>
              <a:gd name="connsiteY50" fmla="*/ 101600 h 1816100"/>
              <a:gd name="connsiteX51" fmla="*/ 3887160 w 7354260"/>
              <a:gd name="connsiteY51" fmla="*/ 114300 h 1816100"/>
              <a:gd name="connsiteX52" fmla="*/ 3988760 w 7354260"/>
              <a:gd name="connsiteY52" fmla="*/ 88900 h 1816100"/>
              <a:gd name="connsiteX53" fmla="*/ 4090360 w 7354260"/>
              <a:gd name="connsiteY53" fmla="*/ 63500 h 1816100"/>
              <a:gd name="connsiteX54" fmla="*/ 4242760 w 7354260"/>
              <a:gd name="connsiteY54" fmla="*/ 76200 h 1816100"/>
              <a:gd name="connsiteX55" fmla="*/ 4280860 w 7354260"/>
              <a:gd name="connsiteY55" fmla="*/ 114300 h 1816100"/>
              <a:gd name="connsiteX56" fmla="*/ 4318960 w 7354260"/>
              <a:gd name="connsiteY56" fmla="*/ 139700 h 1816100"/>
              <a:gd name="connsiteX57" fmla="*/ 4357060 w 7354260"/>
              <a:gd name="connsiteY57" fmla="*/ 177800 h 1816100"/>
              <a:gd name="connsiteX58" fmla="*/ 4433260 w 7354260"/>
              <a:gd name="connsiteY58" fmla="*/ 203200 h 1816100"/>
              <a:gd name="connsiteX59" fmla="*/ 4534860 w 7354260"/>
              <a:gd name="connsiteY59" fmla="*/ 177800 h 1816100"/>
              <a:gd name="connsiteX60" fmla="*/ 4572960 w 7354260"/>
              <a:gd name="connsiteY60" fmla="*/ 139700 h 1816100"/>
              <a:gd name="connsiteX61" fmla="*/ 4687260 w 7354260"/>
              <a:gd name="connsiteY61" fmla="*/ 63500 h 1816100"/>
              <a:gd name="connsiteX62" fmla="*/ 4801560 w 7354260"/>
              <a:gd name="connsiteY62" fmla="*/ 12700 h 1816100"/>
              <a:gd name="connsiteX63" fmla="*/ 4839660 w 7354260"/>
              <a:gd name="connsiteY63" fmla="*/ 0 h 1816100"/>
              <a:gd name="connsiteX64" fmla="*/ 4903160 w 7354260"/>
              <a:gd name="connsiteY64" fmla="*/ 76200 h 1816100"/>
              <a:gd name="connsiteX65" fmla="*/ 4941260 w 7354260"/>
              <a:gd name="connsiteY65" fmla="*/ 114300 h 1816100"/>
              <a:gd name="connsiteX66" fmla="*/ 4966660 w 7354260"/>
              <a:gd name="connsiteY66" fmla="*/ 152400 h 1816100"/>
              <a:gd name="connsiteX67" fmla="*/ 5080960 w 7354260"/>
              <a:gd name="connsiteY67" fmla="*/ 177800 h 1816100"/>
              <a:gd name="connsiteX68" fmla="*/ 5373060 w 7354260"/>
              <a:gd name="connsiteY68" fmla="*/ 165100 h 1816100"/>
              <a:gd name="connsiteX69" fmla="*/ 5512760 w 7354260"/>
              <a:gd name="connsiteY69" fmla="*/ 127000 h 1816100"/>
              <a:gd name="connsiteX70" fmla="*/ 5550860 w 7354260"/>
              <a:gd name="connsiteY70" fmla="*/ 101600 h 1816100"/>
              <a:gd name="connsiteX71" fmla="*/ 5588960 w 7354260"/>
              <a:gd name="connsiteY71" fmla="*/ 88900 h 1816100"/>
              <a:gd name="connsiteX72" fmla="*/ 5665160 w 7354260"/>
              <a:gd name="connsiteY72" fmla="*/ 50800 h 1816100"/>
              <a:gd name="connsiteX73" fmla="*/ 5728660 w 7354260"/>
              <a:gd name="connsiteY73" fmla="*/ 63500 h 1816100"/>
              <a:gd name="connsiteX74" fmla="*/ 5766760 w 7354260"/>
              <a:gd name="connsiteY74" fmla="*/ 101600 h 1816100"/>
              <a:gd name="connsiteX75" fmla="*/ 5842960 w 7354260"/>
              <a:gd name="connsiteY75" fmla="*/ 152400 h 1816100"/>
              <a:gd name="connsiteX76" fmla="*/ 5881060 w 7354260"/>
              <a:gd name="connsiteY76" fmla="*/ 177800 h 1816100"/>
              <a:gd name="connsiteX77" fmla="*/ 6058860 w 7354260"/>
              <a:gd name="connsiteY77" fmla="*/ 165100 h 1816100"/>
              <a:gd name="connsiteX78" fmla="*/ 6147760 w 7354260"/>
              <a:gd name="connsiteY78" fmla="*/ 139700 h 1816100"/>
              <a:gd name="connsiteX79" fmla="*/ 6198560 w 7354260"/>
              <a:gd name="connsiteY79" fmla="*/ 114300 h 1816100"/>
              <a:gd name="connsiteX80" fmla="*/ 6249360 w 7354260"/>
              <a:gd name="connsiteY80" fmla="*/ 101600 h 1816100"/>
              <a:gd name="connsiteX81" fmla="*/ 6287460 w 7354260"/>
              <a:gd name="connsiteY81" fmla="*/ 88900 h 1816100"/>
              <a:gd name="connsiteX82" fmla="*/ 6452560 w 7354260"/>
              <a:gd name="connsiteY82" fmla="*/ 63500 h 1816100"/>
              <a:gd name="connsiteX83" fmla="*/ 6579560 w 7354260"/>
              <a:gd name="connsiteY83" fmla="*/ 50800 h 1816100"/>
              <a:gd name="connsiteX84" fmla="*/ 6744660 w 7354260"/>
              <a:gd name="connsiteY84" fmla="*/ 63500 h 1816100"/>
              <a:gd name="connsiteX85" fmla="*/ 6770060 w 7354260"/>
              <a:gd name="connsiteY85" fmla="*/ 101600 h 1816100"/>
              <a:gd name="connsiteX86" fmla="*/ 6782760 w 7354260"/>
              <a:gd name="connsiteY86" fmla="*/ 266700 h 1816100"/>
              <a:gd name="connsiteX87" fmla="*/ 6858960 w 7354260"/>
              <a:gd name="connsiteY87" fmla="*/ 279400 h 1816100"/>
              <a:gd name="connsiteX88" fmla="*/ 6960560 w 7354260"/>
              <a:gd name="connsiteY88" fmla="*/ 304800 h 1816100"/>
              <a:gd name="connsiteX89" fmla="*/ 7024060 w 7354260"/>
              <a:gd name="connsiteY89" fmla="*/ 317500 h 1816100"/>
              <a:gd name="connsiteX90" fmla="*/ 7100260 w 7354260"/>
              <a:gd name="connsiteY90" fmla="*/ 342900 h 1816100"/>
              <a:gd name="connsiteX91" fmla="*/ 7138360 w 7354260"/>
              <a:gd name="connsiteY91" fmla="*/ 355600 h 1816100"/>
              <a:gd name="connsiteX92" fmla="*/ 7112960 w 7354260"/>
              <a:gd name="connsiteY92" fmla="*/ 393700 h 1816100"/>
              <a:gd name="connsiteX93" fmla="*/ 7100260 w 7354260"/>
              <a:gd name="connsiteY93" fmla="*/ 495300 h 1816100"/>
              <a:gd name="connsiteX94" fmla="*/ 7176460 w 7354260"/>
              <a:gd name="connsiteY94" fmla="*/ 533400 h 1816100"/>
              <a:gd name="connsiteX95" fmla="*/ 7214560 w 7354260"/>
              <a:gd name="connsiteY95" fmla="*/ 558800 h 1816100"/>
              <a:gd name="connsiteX96" fmla="*/ 7252660 w 7354260"/>
              <a:gd name="connsiteY96" fmla="*/ 571500 h 1816100"/>
              <a:gd name="connsiteX97" fmla="*/ 7328860 w 7354260"/>
              <a:gd name="connsiteY97" fmla="*/ 622300 h 1816100"/>
              <a:gd name="connsiteX98" fmla="*/ 7265360 w 7354260"/>
              <a:gd name="connsiteY98" fmla="*/ 711200 h 1816100"/>
              <a:gd name="connsiteX99" fmla="*/ 7239960 w 7354260"/>
              <a:gd name="connsiteY99" fmla="*/ 787400 h 1816100"/>
              <a:gd name="connsiteX100" fmla="*/ 7265360 w 7354260"/>
              <a:gd name="connsiteY100" fmla="*/ 876300 h 1816100"/>
              <a:gd name="connsiteX101" fmla="*/ 7316160 w 7354260"/>
              <a:gd name="connsiteY101" fmla="*/ 952500 h 1816100"/>
              <a:gd name="connsiteX102" fmla="*/ 7341560 w 7354260"/>
              <a:gd name="connsiteY102" fmla="*/ 990600 h 1816100"/>
              <a:gd name="connsiteX103" fmla="*/ 7354260 w 7354260"/>
              <a:gd name="connsiteY103" fmla="*/ 1028700 h 1816100"/>
              <a:gd name="connsiteX104" fmla="*/ 7303460 w 7354260"/>
              <a:gd name="connsiteY104" fmla="*/ 1104900 h 1816100"/>
              <a:gd name="connsiteX105" fmla="*/ 7265360 w 7354260"/>
              <a:gd name="connsiteY105" fmla="*/ 1181100 h 1816100"/>
              <a:gd name="connsiteX106" fmla="*/ 7303460 w 7354260"/>
              <a:gd name="connsiteY106" fmla="*/ 1320800 h 1816100"/>
              <a:gd name="connsiteX107" fmla="*/ 7316160 w 7354260"/>
              <a:gd name="connsiteY107" fmla="*/ 1358900 h 1816100"/>
              <a:gd name="connsiteX108" fmla="*/ 7303460 w 7354260"/>
              <a:gd name="connsiteY108" fmla="*/ 1422400 h 1816100"/>
              <a:gd name="connsiteX109" fmla="*/ 7201860 w 7354260"/>
              <a:gd name="connsiteY109" fmla="*/ 1435100 h 1816100"/>
              <a:gd name="connsiteX110" fmla="*/ 7163760 w 7354260"/>
              <a:gd name="connsiteY110" fmla="*/ 1460500 h 1816100"/>
              <a:gd name="connsiteX111" fmla="*/ 7087560 w 7354260"/>
              <a:gd name="connsiteY111" fmla="*/ 1485900 h 1816100"/>
              <a:gd name="connsiteX112" fmla="*/ 6998660 w 7354260"/>
              <a:gd name="connsiteY112" fmla="*/ 1473200 h 1816100"/>
              <a:gd name="connsiteX113" fmla="*/ 6935160 w 7354260"/>
              <a:gd name="connsiteY113" fmla="*/ 1447800 h 1816100"/>
              <a:gd name="connsiteX114" fmla="*/ 6858960 w 7354260"/>
              <a:gd name="connsiteY114" fmla="*/ 1435100 h 1816100"/>
              <a:gd name="connsiteX115" fmla="*/ 6731960 w 7354260"/>
              <a:gd name="connsiteY115" fmla="*/ 1447800 h 1816100"/>
              <a:gd name="connsiteX116" fmla="*/ 6579560 w 7354260"/>
              <a:gd name="connsiteY116" fmla="*/ 1574800 h 1816100"/>
              <a:gd name="connsiteX117" fmla="*/ 6503360 w 7354260"/>
              <a:gd name="connsiteY117" fmla="*/ 1612900 h 1816100"/>
              <a:gd name="connsiteX118" fmla="*/ 6008060 w 7354260"/>
              <a:gd name="connsiteY118" fmla="*/ 1574800 h 1816100"/>
              <a:gd name="connsiteX119" fmla="*/ 5804860 w 7354260"/>
              <a:gd name="connsiteY119" fmla="*/ 1587500 h 1816100"/>
              <a:gd name="connsiteX120" fmla="*/ 5741360 w 7354260"/>
              <a:gd name="connsiteY120" fmla="*/ 1612900 h 1816100"/>
              <a:gd name="connsiteX121" fmla="*/ 5639760 w 7354260"/>
              <a:gd name="connsiteY121" fmla="*/ 1676400 h 1816100"/>
              <a:gd name="connsiteX122" fmla="*/ 5588960 w 7354260"/>
              <a:gd name="connsiteY122" fmla="*/ 1701800 h 1816100"/>
              <a:gd name="connsiteX123" fmla="*/ 5550860 w 7354260"/>
              <a:gd name="connsiteY123" fmla="*/ 1727200 h 1816100"/>
              <a:gd name="connsiteX124" fmla="*/ 5512760 w 7354260"/>
              <a:gd name="connsiteY124" fmla="*/ 1739900 h 1816100"/>
              <a:gd name="connsiteX125" fmla="*/ 5436560 w 7354260"/>
              <a:gd name="connsiteY125" fmla="*/ 1778000 h 1816100"/>
              <a:gd name="connsiteX126" fmla="*/ 5385760 w 7354260"/>
              <a:gd name="connsiteY126" fmla="*/ 1765300 h 1816100"/>
              <a:gd name="connsiteX127" fmla="*/ 5258760 w 7354260"/>
              <a:gd name="connsiteY127" fmla="*/ 1651000 h 1816100"/>
              <a:gd name="connsiteX128" fmla="*/ 5144460 w 7354260"/>
              <a:gd name="connsiteY128" fmla="*/ 1612900 h 1816100"/>
              <a:gd name="connsiteX129" fmla="*/ 4890460 w 7354260"/>
              <a:gd name="connsiteY129" fmla="*/ 1638300 h 1816100"/>
              <a:gd name="connsiteX130" fmla="*/ 4801560 w 7354260"/>
              <a:gd name="connsiteY130" fmla="*/ 1663700 h 1816100"/>
              <a:gd name="connsiteX131" fmla="*/ 4750760 w 7354260"/>
              <a:gd name="connsiteY131" fmla="*/ 1676400 h 1816100"/>
              <a:gd name="connsiteX132" fmla="*/ 4623760 w 7354260"/>
              <a:gd name="connsiteY132" fmla="*/ 1651000 h 1816100"/>
              <a:gd name="connsiteX133" fmla="*/ 4572960 w 7354260"/>
              <a:gd name="connsiteY133" fmla="*/ 1600200 h 1816100"/>
              <a:gd name="connsiteX134" fmla="*/ 4420560 w 7354260"/>
              <a:gd name="connsiteY134" fmla="*/ 1549400 h 1816100"/>
              <a:gd name="connsiteX135" fmla="*/ 4331660 w 7354260"/>
              <a:gd name="connsiteY135" fmla="*/ 1574800 h 1816100"/>
              <a:gd name="connsiteX136" fmla="*/ 4242760 w 7354260"/>
              <a:gd name="connsiteY136" fmla="*/ 1612900 h 1816100"/>
              <a:gd name="connsiteX137" fmla="*/ 4166560 w 7354260"/>
              <a:gd name="connsiteY137" fmla="*/ 1549400 h 1816100"/>
              <a:gd name="connsiteX138" fmla="*/ 4090360 w 7354260"/>
              <a:gd name="connsiteY138" fmla="*/ 1625600 h 1816100"/>
              <a:gd name="connsiteX139" fmla="*/ 4052260 w 7354260"/>
              <a:gd name="connsiteY139" fmla="*/ 1663700 h 1816100"/>
              <a:gd name="connsiteX140" fmla="*/ 3976060 w 7354260"/>
              <a:gd name="connsiteY140" fmla="*/ 1701800 h 1816100"/>
              <a:gd name="connsiteX141" fmla="*/ 3887160 w 7354260"/>
              <a:gd name="connsiteY141" fmla="*/ 1714500 h 1816100"/>
              <a:gd name="connsiteX142" fmla="*/ 3810960 w 7354260"/>
              <a:gd name="connsiteY142" fmla="*/ 1727200 h 1816100"/>
              <a:gd name="connsiteX143" fmla="*/ 3607760 w 7354260"/>
              <a:gd name="connsiteY143" fmla="*/ 1587500 h 1816100"/>
              <a:gd name="connsiteX144" fmla="*/ 3607760 w 7354260"/>
              <a:gd name="connsiteY144" fmla="*/ 1587500 h 1816100"/>
              <a:gd name="connsiteX145" fmla="*/ 3480760 w 7354260"/>
              <a:gd name="connsiteY145" fmla="*/ 1524000 h 1816100"/>
              <a:gd name="connsiteX146" fmla="*/ 3366460 w 7354260"/>
              <a:gd name="connsiteY146" fmla="*/ 1511300 h 1816100"/>
              <a:gd name="connsiteX147" fmla="*/ 3302960 w 7354260"/>
              <a:gd name="connsiteY147" fmla="*/ 1498600 h 1816100"/>
              <a:gd name="connsiteX148" fmla="*/ 3214060 w 7354260"/>
              <a:gd name="connsiteY148" fmla="*/ 1562100 h 1816100"/>
              <a:gd name="connsiteX149" fmla="*/ 3163260 w 7354260"/>
              <a:gd name="connsiteY149" fmla="*/ 1612900 h 1816100"/>
              <a:gd name="connsiteX150" fmla="*/ 2998160 w 7354260"/>
              <a:gd name="connsiteY150" fmla="*/ 1689100 h 1816100"/>
              <a:gd name="connsiteX151" fmla="*/ 2769560 w 7354260"/>
              <a:gd name="connsiteY151" fmla="*/ 1739900 h 1816100"/>
              <a:gd name="connsiteX152" fmla="*/ 2693360 w 7354260"/>
              <a:gd name="connsiteY152" fmla="*/ 1727200 h 1816100"/>
              <a:gd name="connsiteX153" fmla="*/ 2655260 w 7354260"/>
              <a:gd name="connsiteY153" fmla="*/ 1689100 h 1816100"/>
              <a:gd name="connsiteX154" fmla="*/ 2591760 w 7354260"/>
              <a:gd name="connsiteY154" fmla="*/ 1638300 h 1816100"/>
              <a:gd name="connsiteX155" fmla="*/ 2540960 w 7354260"/>
              <a:gd name="connsiteY155" fmla="*/ 1587500 h 1816100"/>
              <a:gd name="connsiteX156" fmla="*/ 2477460 w 7354260"/>
              <a:gd name="connsiteY156" fmla="*/ 1549400 h 1816100"/>
              <a:gd name="connsiteX157" fmla="*/ 2413960 w 7354260"/>
              <a:gd name="connsiteY157" fmla="*/ 1562100 h 1816100"/>
              <a:gd name="connsiteX158" fmla="*/ 2375860 w 7354260"/>
              <a:gd name="connsiteY158" fmla="*/ 1600200 h 1816100"/>
              <a:gd name="connsiteX159" fmla="*/ 2236160 w 7354260"/>
              <a:gd name="connsiteY159" fmla="*/ 1701800 h 1816100"/>
              <a:gd name="connsiteX160" fmla="*/ 2185360 w 7354260"/>
              <a:gd name="connsiteY160" fmla="*/ 1714500 h 1816100"/>
              <a:gd name="connsiteX161" fmla="*/ 2020260 w 7354260"/>
              <a:gd name="connsiteY161" fmla="*/ 1689100 h 1816100"/>
              <a:gd name="connsiteX162" fmla="*/ 1918660 w 7354260"/>
              <a:gd name="connsiteY162" fmla="*/ 1638300 h 1816100"/>
              <a:gd name="connsiteX163" fmla="*/ 1817060 w 7354260"/>
              <a:gd name="connsiteY163" fmla="*/ 1651000 h 1816100"/>
              <a:gd name="connsiteX164" fmla="*/ 1601160 w 7354260"/>
              <a:gd name="connsiteY164" fmla="*/ 1752600 h 1816100"/>
              <a:gd name="connsiteX165" fmla="*/ 1499560 w 7354260"/>
              <a:gd name="connsiteY165" fmla="*/ 1790700 h 1816100"/>
              <a:gd name="connsiteX166" fmla="*/ 1220160 w 7354260"/>
              <a:gd name="connsiteY166" fmla="*/ 1816100 h 1816100"/>
              <a:gd name="connsiteX167" fmla="*/ 1270960 w 7354260"/>
              <a:gd name="connsiteY167" fmla="*/ 1714500 h 1816100"/>
              <a:gd name="connsiteX168" fmla="*/ 1321760 w 7354260"/>
              <a:gd name="connsiteY168" fmla="*/ 1676400 h 1816100"/>
              <a:gd name="connsiteX169" fmla="*/ 1347160 w 7354260"/>
              <a:gd name="connsiteY169" fmla="*/ 1638300 h 1816100"/>
              <a:gd name="connsiteX170" fmla="*/ 1093160 w 7354260"/>
              <a:gd name="connsiteY170" fmla="*/ 1676400 h 1816100"/>
              <a:gd name="connsiteX171" fmla="*/ 801060 w 7354260"/>
              <a:gd name="connsiteY171" fmla="*/ 1689100 h 1816100"/>
              <a:gd name="connsiteX172" fmla="*/ 699460 w 7354260"/>
              <a:gd name="connsiteY172" fmla="*/ 1676400 h 1816100"/>
              <a:gd name="connsiteX173" fmla="*/ 712160 w 7354260"/>
              <a:gd name="connsiteY173" fmla="*/ 1625600 h 1816100"/>
              <a:gd name="connsiteX174" fmla="*/ 750260 w 7354260"/>
              <a:gd name="connsiteY174" fmla="*/ 1587500 h 1816100"/>
              <a:gd name="connsiteX175" fmla="*/ 775660 w 7354260"/>
              <a:gd name="connsiteY175" fmla="*/ 1549400 h 1816100"/>
              <a:gd name="connsiteX176" fmla="*/ 280360 w 7354260"/>
              <a:gd name="connsiteY176" fmla="*/ 1511300 h 1816100"/>
              <a:gd name="connsiteX177" fmla="*/ 89860 w 7354260"/>
              <a:gd name="connsiteY177" fmla="*/ 1498600 h 1816100"/>
              <a:gd name="connsiteX178" fmla="*/ 51760 w 7354260"/>
              <a:gd name="connsiteY178" fmla="*/ 1485900 h 1816100"/>
              <a:gd name="connsiteX179" fmla="*/ 960 w 7354260"/>
              <a:gd name="connsiteY179" fmla="*/ 1473200 h 1816100"/>
              <a:gd name="connsiteX180" fmla="*/ 64460 w 7354260"/>
              <a:gd name="connsiteY180" fmla="*/ 1460500 h 1816100"/>
              <a:gd name="connsiteX181" fmla="*/ 115260 w 7354260"/>
              <a:gd name="connsiteY181" fmla="*/ 1435100 h 1816100"/>
              <a:gd name="connsiteX182" fmla="*/ 216860 w 7354260"/>
              <a:gd name="connsiteY182" fmla="*/ 1358900 h 1816100"/>
              <a:gd name="connsiteX183" fmla="*/ 254960 w 7354260"/>
              <a:gd name="connsiteY183" fmla="*/ 1333500 h 1816100"/>
              <a:gd name="connsiteX184" fmla="*/ 216860 w 7354260"/>
              <a:gd name="connsiteY184" fmla="*/ 1320800 h 1816100"/>
              <a:gd name="connsiteX185" fmla="*/ 153360 w 7354260"/>
              <a:gd name="connsiteY185" fmla="*/ 1219200 h 1816100"/>
              <a:gd name="connsiteX186" fmla="*/ 216860 w 7354260"/>
              <a:gd name="connsiteY186" fmla="*/ 1104900 h 1816100"/>
              <a:gd name="connsiteX187" fmla="*/ 293060 w 7354260"/>
              <a:gd name="connsiteY187" fmla="*/ 1092200 h 1816100"/>
              <a:gd name="connsiteX188" fmla="*/ 254960 w 7354260"/>
              <a:gd name="connsiteY188" fmla="*/ 990600 h 1816100"/>
              <a:gd name="connsiteX189" fmla="*/ 140660 w 7354260"/>
              <a:gd name="connsiteY189" fmla="*/ 876300 h 1816100"/>
              <a:gd name="connsiteX190" fmla="*/ 64460 w 7354260"/>
              <a:gd name="connsiteY190" fmla="*/ 774700 h 1816100"/>
              <a:gd name="connsiteX191" fmla="*/ 39060 w 7354260"/>
              <a:gd name="connsiteY191" fmla="*/ 723900 h 1816100"/>
              <a:gd name="connsiteX192" fmla="*/ 960 w 7354260"/>
              <a:gd name="connsiteY192" fmla="*/ 698500 h 1816100"/>
              <a:gd name="connsiteX193" fmla="*/ 39060 w 7354260"/>
              <a:gd name="connsiteY193" fmla="*/ 711200 h 1816100"/>
              <a:gd name="connsiteX194" fmla="*/ 89860 w 7354260"/>
              <a:gd name="connsiteY194" fmla="*/ 736600 h 1816100"/>
              <a:gd name="connsiteX195" fmla="*/ 204160 w 7354260"/>
              <a:gd name="connsiteY195" fmla="*/ 723900 h 1816100"/>
              <a:gd name="connsiteX196" fmla="*/ 229560 w 7354260"/>
              <a:gd name="connsiteY196" fmla="*/ 647700 h 1816100"/>
              <a:gd name="connsiteX197" fmla="*/ 191460 w 7354260"/>
              <a:gd name="connsiteY197" fmla="*/ 482600 h 1816100"/>
              <a:gd name="connsiteX198" fmla="*/ 178760 w 7354260"/>
              <a:gd name="connsiteY198" fmla="*/ 444500 h 1816100"/>
              <a:gd name="connsiteX199" fmla="*/ 216860 w 7354260"/>
              <a:gd name="connsiteY199" fmla="*/ 419100 h 1816100"/>
              <a:gd name="connsiteX200" fmla="*/ 254960 w 7354260"/>
              <a:gd name="connsiteY200" fmla="*/ 431800 h 1816100"/>
              <a:gd name="connsiteX201" fmla="*/ 369260 w 7354260"/>
              <a:gd name="connsiteY201" fmla="*/ 4445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7354260" h="1816100">
                <a:moveTo>
                  <a:pt x="267660" y="457200"/>
                </a:moveTo>
                <a:cubicBezTo>
                  <a:pt x="288604" y="404840"/>
                  <a:pt x="301563" y="359797"/>
                  <a:pt x="343860" y="317500"/>
                </a:cubicBezTo>
                <a:lnTo>
                  <a:pt x="420060" y="241300"/>
                </a:lnTo>
                <a:lnTo>
                  <a:pt x="458160" y="203200"/>
                </a:lnTo>
                <a:cubicBezTo>
                  <a:pt x="538576" y="223304"/>
                  <a:pt x="494437" y="206218"/>
                  <a:pt x="585160" y="266700"/>
                </a:cubicBezTo>
                <a:lnTo>
                  <a:pt x="623260" y="292100"/>
                </a:lnTo>
                <a:cubicBezTo>
                  <a:pt x="635960" y="300567"/>
                  <a:pt x="646880" y="312673"/>
                  <a:pt x="661360" y="317500"/>
                </a:cubicBezTo>
                <a:lnTo>
                  <a:pt x="737560" y="342900"/>
                </a:lnTo>
                <a:cubicBezTo>
                  <a:pt x="758727" y="338667"/>
                  <a:pt x="781409" y="339132"/>
                  <a:pt x="801060" y="330200"/>
                </a:cubicBezTo>
                <a:cubicBezTo>
                  <a:pt x="828851" y="317568"/>
                  <a:pt x="851860" y="296333"/>
                  <a:pt x="877260" y="279400"/>
                </a:cubicBezTo>
                <a:lnTo>
                  <a:pt x="953460" y="228600"/>
                </a:lnTo>
                <a:cubicBezTo>
                  <a:pt x="966160" y="220133"/>
                  <a:pt x="977908" y="210026"/>
                  <a:pt x="991560" y="203200"/>
                </a:cubicBezTo>
                <a:cubicBezTo>
                  <a:pt x="1008493" y="194733"/>
                  <a:pt x="1025922" y="187193"/>
                  <a:pt x="1042360" y="177800"/>
                </a:cubicBezTo>
                <a:cubicBezTo>
                  <a:pt x="1055612" y="170227"/>
                  <a:pt x="1066512" y="158599"/>
                  <a:pt x="1080460" y="152400"/>
                </a:cubicBezTo>
                <a:cubicBezTo>
                  <a:pt x="1104926" y="141526"/>
                  <a:pt x="1156660" y="127000"/>
                  <a:pt x="1156660" y="127000"/>
                </a:cubicBezTo>
                <a:cubicBezTo>
                  <a:pt x="1200867" y="131912"/>
                  <a:pt x="1302133" y="135082"/>
                  <a:pt x="1347160" y="165100"/>
                </a:cubicBezTo>
                <a:lnTo>
                  <a:pt x="1423360" y="215900"/>
                </a:lnTo>
                <a:cubicBezTo>
                  <a:pt x="1436060" y="224367"/>
                  <a:pt x="1450667" y="230507"/>
                  <a:pt x="1461460" y="241300"/>
                </a:cubicBezTo>
                <a:cubicBezTo>
                  <a:pt x="1510353" y="290193"/>
                  <a:pt x="1484616" y="269437"/>
                  <a:pt x="1537660" y="304800"/>
                </a:cubicBezTo>
                <a:cubicBezTo>
                  <a:pt x="1657728" y="274783"/>
                  <a:pt x="1505284" y="322151"/>
                  <a:pt x="1664660" y="215900"/>
                </a:cubicBezTo>
                <a:lnTo>
                  <a:pt x="1778960" y="139700"/>
                </a:lnTo>
                <a:cubicBezTo>
                  <a:pt x="1791660" y="131233"/>
                  <a:pt x="1802580" y="119127"/>
                  <a:pt x="1817060" y="114300"/>
                </a:cubicBezTo>
                <a:cubicBezTo>
                  <a:pt x="1869640" y="96773"/>
                  <a:pt x="1844021" y="109026"/>
                  <a:pt x="1893260" y="76200"/>
                </a:cubicBezTo>
                <a:cubicBezTo>
                  <a:pt x="1918660" y="93133"/>
                  <a:pt x="1952527" y="101600"/>
                  <a:pt x="1969460" y="127000"/>
                </a:cubicBezTo>
                <a:cubicBezTo>
                  <a:pt x="1977927" y="139700"/>
                  <a:pt x="1981917" y="157010"/>
                  <a:pt x="1994860" y="165100"/>
                </a:cubicBezTo>
                <a:cubicBezTo>
                  <a:pt x="2017564" y="179290"/>
                  <a:pt x="2048783" y="175648"/>
                  <a:pt x="2071060" y="190500"/>
                </a:cubicBezTo>
                <a:cubicBezTo>
                  <a:pt x="2083760" y="198967"/>
                  <a:pt x="2095508" y="209074"/>
                  <a:pt x="2109160" y="215900"/>
                </a:cubicBezTo>
                <a:cubicBezTo>
                  <a:pt x="2140424" y="231532"/>
                  <a:pt x="2194194" y="236422"/>
                  <a:pt x="2223460" y="241300"/>
                </a:cubicBezTo>
                <a:cubicBezTo>
                  <a:pt x="2270027" y="237067"/>
                  <a:pt x="2316811" y="234780"/>
                  <a:pt x="2363160" y="228600"/>
                </a:cubicBezTo>
                <a:cubicBezTo>
                  <a:pt x="2395149" y="224335"/>
                  <a:pt x="2466099" y="198520"/>
                  <a:pt x="2490160" y="190500"/>
                </a:cubicBezTo>
                <a:cubicBezTo>
                  <a:pt x="2502860" y="186267"/>
                  <a:pt x="2517121" y="185226"/>
                  <a:pt x="2528260" y="177800"/>
                </a:cubicBezTo>
                <a:cubicBezTo>
                  <a:pt x="2540960" y="169333"/>
                  <a:pt x="2552412" y="158599"/>
                  <a:pt x="2566360" y="152400"/>
                </a:cubicBezTo>
                <a:cubicBezTo>
                  <a:pt x="2590826" y="141526"/>
                  <a:pt x="2617160" y="135467"/>
                  <a:pt x="2642560" y="127000"/>
                </a:cubicBezTo>
                <a:cubicBezTo>
                  <a:pt x="2655260" y="122767"/>
                  <a:pt x="2668686" y="120287"/>
                  <a:pt x="2680660" y="114300"/>
                </a:cubicBezTo>
                <a:cubicBezTo>
                  <a:pt x="2697593" y="105833"/>
                  <a:pt x="2713195" y="93881"/>
                  <a:pt x="2731460" y="88900"/>
                </a:cubicBezTo>
                <a:cubicBezTo>
                  <a:pt x="2760339" y="81024"/>
                  <a:pt x="2790727" y="80433"/>
                  <a:pt x="2820360" y="76200"/>
                </a:cubicBezTo>
                <a:cubicBezTo>
                  <a:pt x="2823679" y="77030"/>
                  <a:pt x="2900978" y="94975"/>
                  <a:pt x="2909260" y="101600"/>
                </a:cubicBezTo>
                <a:cubicBezTo>
                  <a:pt x="2921179" y="111135"/>
                  <a:pt x="2924889" y="127974"/>
                  <a:pt x="2934660" y="139700"/>
                </a:cubicBezTo>
                <a:cubicBezTo>
                  <a:pt x="2946158" y="153498"/>
                  <a:pt x="2957816" y="167837"/>
                  <a:pt x="2972760" y="177800"/>
                </a:cubicBezTo>
                <a:cubicBezTo>
                  <a:pt x="2983899" y="185226"/>
                  <a:pt x="2998886" y="184513"/>
                  <a:pt x="3010860" y="190500"/>
                </a:cubicBezTo>
                <a:cubicBezTo>
                  <a:pt x="3024512" y="197326"/>
                  <a:pt x="3036260" y="207433"/>
                  <a:pt x="3048960" y="215900"/>
                </a:cubicBezTo>
                <a:cubicBezTo>
                  <a:pt x="3186476" y="192981"/>
                  <a:pt x="3075719" y="215512"/>
                  <a:pt x="3163260" y="190500"/>
                </a:cubicBezTo>
                <a:cubicBezTo>
                  <a:pt x="3182249" y="185075"/>
                  <a:pt x="3231860" y="175250"/>
                  <a:pt x="3252160" y="165100"/>
                </a:cubicBezTo>
                <a:cubicBezTo>
                  <a:pt x="3265812" y="158274"/>
                  <a:pt x="3276312" y="145899"/>
                  <a:pt x="3290260" y="139700"/>
                </a:cubicBezTo>
                <a:lnTo>
                  <a:pt x="3404560" y="101600"/>
                </a:lnTo>
                <a:cubicBezTo>
                  <a:pt x="3417260" y="97367"/>
                  <a:pt x="3431521" y="96326"/>
                  <a:pt x="3442660" y="88900"/>
                </a:cubicBezTo>
                <a:cubicBezTo>
                  <a:pt x="3455360" y="80433"/>
                  <a:pt x="3466731" y="69513"/>
                  <a:pt x="3480760" y="63500"/>
                </a:cubicBezTo>
                <a:cubicBezTo>
                  <a:pt x="3496803" y="56624"/>
                  <a:pt x="3514777" y="55595"/>
                  <a:pt x="3531560" y="50800"/>
                </a:cubicBezTo>
                <a:cubicBezTo>
                  <a:pt x="3659097" y="14361"/>
                  <a:pt x="3461651" y="65102"/>
                  <a:pt x="3620460" y="25400"/>
                </a:cubicBezTo>
                <a:cubicBezTo>
                  <a:pt x="3675493" y="29633"/>
                  <a:pt x="3731309" y="27928"/>
                  <a:pt x="3785560" y="38100"/>
                </a:cubicBezTo>
                <a:cubicBezTo>
                  <a:pt x="3835323" y="47431"/>
                  <a:pt x="3816230" y="75336"/>
                  <a:pt x="3849060" y="101600"/>
                </a:cubicBezTo>
                <a:cubicBezTo>
                  <a:pt x="3859513" y="109963"/>
                  <a:pt x="3874460" y="110067"/>
                  <a:pt x="3887160" y="114300"/>
                </a:cubicBezTo>
                <a:cubicBezTo>
                  <a:pt x="4042499" y="83232"/>
                  <a:pt x="3881367" y="118189"/>
                  <a:pt x="3988760" y="88900"/>
                </a:cubicBezTo>
                <a:cubicBezTo>
                  <a:pt x="4022439" y="79715"/>
                  <a:pt x="4090360" y="63500"/>
                  <a:pt x="4090360" y="63500"/>
                </a:cubicBezTo>
                <a:cubicBezTo>
                  <a:pt x="4141160" y="67733"/>
                  <a:pt x="4193505" y="63065"/>
                  <a:pt x="4242760" y="76200"/>
                </a:cubicBezTo>
                <a:cubicBezTo>
                  <a:pt x="4260114" y="80828"/>
                  <a:pt x="4267062" y="102802"/>
                  <a:pt x="4280860" y="114300"/>
                </a:cubicBezTo>
                <a:cubicBezTo>
                  <a:pt x="4292586" y="124071"/>
                  <a:pt x="4307234" y="129929"/>
                  <a:pt x="4318960" y="139700"/>
                </a:cubicBezTo>
                <a:cubicBezTo>
                  <a:pt x="4332758" y="151198"/>
                  <a:pt x="4341360" y="169078"/>
                  <a:pt x="4357060" y="177800"/>
                </a:cubicBezTo>
                <a:cubicBezTo>
                  <a:pt x="4380465" y="190803"/>
                  <a:pt x="4433260" y="203200"/>
                  <a:pt x="4433260" y="203200"/>
                </a:cubicBezTo>
                <a:cubicBezTo>
                  <a:pt x="4442420" y="201368"/>
                  <a:pt x="4518123" y="188958"/>
                  <a:pt x="4534860" y="177800"/>
                </a:cubicBezTo>
                <a:cubicBezTo>
                  <a:pt x="4549804" y="167837"/>
                  <a:pt x="4558783" y="150727"/>
                  <a:pt x="4572960" y="139700"/>
                </a:cubicBezTo>
                <a:lnTo>
                  <a:pt x="4687260" y="63500"/>
                </a:lnTo>
                <a:cubicBezTo>
                  <a:pt x="4747637" y="23248"/>
                  <a:pt x="4710880" y="42927"/>
                  <a:pt x="4801560" y="12700"/>
                </a:cubicBezTo>
                <a:lnTo>
                  <a:pt x="4839660" y="0"/>
                </a:lnTo>
                <a:cubicBezTo>
                  <a:pt x="4914770" y="50073"/>
                  <a:pt x="4844567" y="-5830"/>
                  <a:pt x="4903160" y="76200"/>
                </a:cubicBezTo>
                <a:cubicBezTo>
                  <a:pt x="4913599" y="90815"/>
                  <a:pt x="4929762" y="100502"/>
                  <a:pt x="4941260" y="114300"/>
                </a:cubicBezTo>
                <a:cubicBezTo>
                  <a:pt x="4951031" y="126026"/>
                  <a:pt x="4954741" y="142865"/>
                  <a:pt x="4966660" y="152400"/>
                </a:cubicBezTo>
                <a:cubicBezTo>
                  <a:pt x="4983115" y="165564"/>
                  <a:pt x="5080180" y="177670"/>
                  <a:pt x="5080960" y="177800"/>
                </a:cubicBezTo>
                <a:cubicBezTo>
                  <a:pt x="5178327" y="173567"/>
                  <a:pt x="5275849" y="172044"/>
                  <a:pt x="5373060" y="165100"/>
                </a:cubicBezTo>
                <a:cubicBezTo>
                  <a:pt x="5399778" y="163192"/>
                  <a:pt x="5494268" y="139328"/>
                  <a:pt x="5512760" y="127000"/>
                </a:cubicBezTo>
                <a:cubicBezTo>
                  <a:pt x="5525460" y="118533"/>
                  <a:pt x="5537208" y="108426"/>
                  <a:pt x="5550860" y="101600"/>
                </a:cubicBezTo>
                <a:cubicBezTo>
                  <a:pt x="5562834" y="95613"/>
                  <a:pt x="5576986" y="94887"/>
                  <a:pt x="5588960" y="88900"/>
                </a:cubicBezTo>
                <a:cubicBezTo>
                  <a:pt x="5687437" y="39661"/>
                  <a:pt x="5569395" y="82722"/>
                  <a:pt x="5665160" y="50800"/>
                </a:cubicBezTo>
                <a:cubicBezTo>
                  <a:pt x="5686327" y="55033"/>
                  <a:pt x="5709353" y="53847"/>
                  <a:pt x="5728660" y="63500"/>
                </a:cubicBezTo>
                <a:cubicBezTo>
                  <a:pt x="5744724" y="71532"/>
                  <a:pt x="5752583" y="90573"/>
                  <a:pt x="5766760" y="101600"/>
                </a:cubicBezTo>
                <a:cubicBezTo>
                  <a:pt x="5790857" y="120342"/>
                  <a:pt x="5817560" y="135467"/>
                  <a:pt x="5842960" y="152400"/>
                </a:cubicBezTo>
                <a:lnTo>
                  <a:pt x="5881060" y="177800"/>
                </a:lnTo>
                <a:cubicBezTo>
                  <a:pt x="5940327" y="173567"/>
                  <a:pt x="5999806" y="171662"/>
                  <a:pt x="6058860" y="165100"/>
                </a:cubicBezTo>
                <a:cubicBezTo>
                  <a:pt x="6073360" y="163489"/>
                  <a:pt x="6130902" y="146925"/>
                  <a:pt x="6147760" y="139700"/>
                </a:cubicBezTo>
                <a:cubicBezTo>
                  <a:pt x="6165161" y="132242"/>
                  <a:pt x="6180833" y="120947"/>
                  <a:pt x="6198560" y="114300"/>
                </a:cubicBezTo>
                <a:cubicBezTo>
                  <a:pt x="6214903" y="108171"/>
                  <a:pt x="6232577" y="106395"/>
                  <a:pt x="6249360" y="101600"/>
                </a:cubicBezTo>
                <a:cubicBezTo>
                  <a:pt x="6262232" y="97922"/>
                  <a:pt x="6274473" y="92147"/>
                  <a:pt x="6287460" y="88900"/>
                </a:cubicBezTo>
                <a:cubicBezTo>
                  <a:pt x="6341739" y="75330"/>
                  <a:pt x="6397038" y="69669"/>
                  <a:pt x="6452560" y="63500"/>
                </a:cubicBezTo>
                <a:cubicBezTo>
                  <a:pt x="6494844" y="58802"/>
                  <a:pt x="6537227" y="55033"/>
                  <a:pt x="6579560" y="50800"/>
                </a:cubicBezTo>
                <a:cubicBezTo>
                  <a:pt x="6634593" y="55033"/>
                  <a:pt x="6691328" y="49278"/>
                  <a:pt x="6744660" y="63500"/>
                </a:cubicBezTo>
                <a:cubicBezTo>
                  <a:pt x="6759408" y="67433"/>
                  <a:pt x="6767247" y="86598"/>
                  <a:pt x="6770060" y="101600"/>
                </a:cubicBezTo>
                <a:cubicBezTo>
                  <a:pt x="6780232" y="155851"/>
                  <a:pt x="6758076" y="217331"/>
                  <a:pt x="6782760" y="266700"/>
                </a:cubicBezTo>
                <a:cubicBezTo>
                  <a:pt x="6794276" y="289732"/>
                  <a:pt x="6833781" y="274005"/>
                  <a:pt x="6858960" y="279400"/>
                </a:cubicBezTo>
                <a:cubicBezTo>
                  <a:pt x="6893094" y="286714"/>
                  <a:pt x="6926329" y="297954"/>
                  <a:pt x="6960560" y="304800"/>
                </a:cubicBezTo>
                <a:cubicBezTo>
                  <a:pt x="6981727" y="309033"/>
                  <a:pt x="7003235" y="311820"/>
                  <a:pt x="7024060" y="317500"/>
                </a:cubicBezTo>
                <a:cubicBezTo>
                  <a:pt x="7049891" y="324545"/>
                  <a:pt x="7074860" y="334433"/>
                  <a:pt x="7100260" y="342900"/>
                </a:cubicBezTo>
                <a:lnTo>
                  <a:pt x="7138360" y="355600"/>
                </a:lnTo>
                <a:cubicBezTo>
                  <a:pt x="7129893" y="368300"/>
                  <a:pt x="7120533" y="380448"/>
                  <a:pt x="7112960" y="393700"/>
                </a:cubicBezTo>
                <a:cubicBezTo>
                  <a:pt x="7091627" y="431033"/>
                  <a:pt x="7072022" y="452943"/>
                  <a:pt x="7100260" y="495300"/>
                </a:cubicBezTo>
                <a:cubicBezTo>
                  <a:pt x="7118458" y="522597"/>
                  <a:pt x="7151104" y="520722"/>
                  <a:pt x="7176460" y="533400"/>
                </a:cubicBezTo>
                <a:cubicBezTo>
                  <a:pt x="7190112" y="540226"/>
                  <a:pt x="7200908" y="551974"/>
                  <a:pt x="7214560" y="558800"/>
                </a:cubicBezTo>
                <a:cubicBezTo>
                  <a:pt x="7226534" y="564787"/>
                  <a:pt x="7240958" y="564999"/>
                  <a:pt x="7252660" y="571500"/>
                </a:cubicBezTo>
                <a:cubicBezTo>
                  <a:pt x="7279345" y="586325"/>
                  <a:pt x="7328860" y="622300"/>
                  <a:pt x="7328860" y="622300"/>
                </a:cubicBezTo>
                <a:cubicBezTo>
                  <a:pt x="7323743" y="629123"/>
                  <a:pt x="7272113" y="696006"/>
                  <a:pt x="7265360" y="711200"/>
                </a:cubicBezTo>
                <a:cubicBezTo>
                  <a:pt x="7254486" y="735666"/>
                  <a:pt x="7239960" y="787400"/>
                  <a:pt x="7239960" y="787400"/>
                </a:cubicBezTo>
                <a:cubicBezTo>
                  <a:pt x="7242949" y="799357"/>
                  <a:pt x="7257078" y="861393"/>
                  <a:pt x="7265360" y="876300"/>
                </a:cubicBezTo>
                <a:cubicBezTo>
                  <a:pt x="7280185" y="902985"/>
                  <a:pt x="7299227" y="927100"/>
                  <a:pt x="7316160" y="952500"/>
                </a:cubicBezTo>
                <a:cubicBezTo>
                  <a:pt x="7324627" y="965200"/>
                  <a:pt x="7336733" y="976120"/>
                  <a:pt x="7341560" y="990600"/>
                </a:cubicBezTo>
                <a:lnTo>
                  <a:pt x="7354260" y="1028700"/>
                </a:lnTo>
                <a:cubicBezTo>
                  <a:pt x="7337327" y="1054100"/>
                  <a:pt x="7313113" y="1075940"/>
                  <a:pt x="7303460" y="1104900"/>
                </a:cubicBezTo>
                <a:cubicBezTo>
                  <a:pt x="7285933" y="1157480"/>
                  <a:pt x="7298186" y="1131861"/>
                  <a:pt x="7265360" y="1181100"/>
                </a:cubicBezTo>
                <a:cubicBezTo>
                  <a:pt x="7283311" y="1270854"/>
                  <a:pt x="7271234" y="1224122"/>
                  <a:pt x="7303460" y="1320800"/>
                </a:cubicBezTo>
                <a:lnTo>
                  <a:pt x="7316160" y="1358900"/>
                </a:lnTo>
                <a:cubicBezTo>
                  <a:pt x="7311927" y="1380067"/>
                  <a:pt x="7321421" y="1410426"/>
                  <a:pt x="7303460" y="1422400"/>
                </a:cubicBezTo>
                <a:cubicBezTo>
                  <a:pt x="7275062" y="1441332"/>
                  <a:pt x="7234788" y="1426120"/>
                  <a:pt x="7201860" y="1435100"/>
                </a:cubicBezTo>
                <a:cubicBezTo>
                  <a:pt x="7187134" y="1439116"/>
                  <a:pt x="7177708" y="1454301"/>
                  <a:pt x="7163760" y="1460500"/>
                </a:cubicBezTo>
                <a:cubicBezTo>
                  <a:pt x="7139294" y="1471374"/>
                  <a:pt x="7087560" y="1485900"/>
                  <a:pt x="7087560" y="1485900"/>
                </a:cubicBezTo>
                <a:cubicBezTo>
                  <a:pt x="7057927" y="1481667"/>
                  <a:pt x="7027700" y="1480460"/>
                  <a:pt x="6998660" y="1473200"/>
                </a:cubicBezTo>
                <a:cubicBezTo>
                  <a:pt x="6976543" y="1467671"/>
                  <a:pt x="6957154" y="1453798"/>
                  <a:pt x="6935160" y="1447800"/>
                </a:cubicBezTo>
                <a:cubicBezTo>
                  <a:pt x="6910317" y="1441025"/>
                  <a:pt x="6884360" y="1439333"/>
                  <a:pt x="6858960" y="1435100"/>
                </a:cubicBezTo>
                <a:cubicBezTo>
                  <a:pt x="6816627" y="1439333"/>
                  <a:pt x="6771170" y="1431290"/>
                  <a:pt x="6731960" y="1447800"/>
                </a:cubicBezTo>
                <a:cubicBezTo>
                  <a:pt x="6636176" y="1488130"/>
                  <a:pt x="6639625" y="1524746"/>
                  <a:pt x="6579560" y="1574800"/>
                </a:cubicBezTo>
                <a:cubicBezTo>
                  <a:pt x="6546734" y="1602155"/>
                  <a:pt x="6541545" y="1600172"/>
                  <a:pt x="6503360" y="1612900"/>
                </a:cubicBezTo>
                <a:cubicBezTo>
                  <a:pt x="6350625" y="1597627"/>
                  <a:pt x="6162610" y="1574800"/>
                  <a:pt x="6008060" y="1574800"/>
                </a:cubicBezTo>
                <a:cubicBezTo>
                  <a:pt x="5940195" y="1574800"/>
                  <a:pt x="5872593" y="1583267"/>
                  <a:pt x="5804860" y="1587500"/>
                </a:cubicBezTo>
                <a:cubicBezTo>
                  <a:pt x="5783693" y="1595967"/>
                  <a:pt x="5761750" y="1602705"/>
                  <a:pt x="5741360" y="1612900"/>
                </a:cubicBezTo>
                <a:cubicBezTo>
                  <a:pt x="5645554" y="1660803"/>
                  <a:pt x="5710282" y="1636102"/>
                  <a:pt x="5639760" y="1676400"/>
                </a:cubicBezTo>
                <a:cubicBezTo>
                  <a:pt x="5623322" y="1685793"/>
                  <a:pt x="5605398" y="1692407"/>
                  <a:pt x="5588960" y="1701800"/>
                </a:cubicBezTo>
                <a:cubicBezTo>
                  <a:pt x="5575708" y="1709373"/>
                  <a:pt x="5564512" y="1720374"/>
                  <a:pt x="5550860" y="1727200"/>
                </a:cubicBezTo>
                <a:cubicBezTo>
                  <a:pt x="5538886" y="1733187"/>
                  <a:pt x="5524734" y="1733913"/>
                  <a:pt x="5512760" y="1739900"/>
                </a:cubicBezTo>
                <a:cubicBezTo>
                  <a:pt x="5414283" y="1789139"/>
                  <a:pt x="5532325" y="1746078"/>
                  <a:pt x="5436560" y="1778000"/>
                </a:cubicBezTo>
                <a:cubicBezTo>
                  <a:pt x="5419627" y="1773767"/>
                  <a:pt x="5401372" y="1773106"/>
                  <a:pt x="5385760" y="1765300"/>
                </a:cubicBezTo>
                <a:cubicBezTo>
                  <a:pt x="5290182" y="1717511"/>
                  <a:pt x="5377149" y="1722034"/>
                  <a:pt x="5258760" y="1651000"/>
                </a:cubicBezTo>
                <a:cubicBezTo>
                  <a:pt x="5224322" y="1630337"/>
                  <a:pt x="5182560" y="1625600"/>
                  <a:pt x="5144460" y="1612900"/>
                </a:cubicBezTo>
                <a:cubicBezTo>
                  <a:pt x="5059793" y="1621367"/>
                  <a:pt x="4974892" y="1627746"/>
                  <a:pt x="4890460" y="1638300"/>
                </a:cubicBezTo>
                <a:cubicBezTo>
                  <a:pt x="4855169" y="1642711"/>
                  <a:pt x="4834363" y="1654328"/>
                  <a:pt x="4801560" y="1663700"/>
                </a:cubicBezTo>
                <a:cubicBezTo>
                  <a:pt x="4784777" y="1668495"/>
                  <a:pt x="4767693" y="1672167"/>
                  <a:pt x="4750760" y="1676400"/>
                </a:cubicBezTo>
                <a:cubicBezTo>
                  <a:pt x="4708427" y="1667933"/>
                  <a:pt x="4663441" y="1668006"/>
                  <a:pt x="4623760" y="1651000"/>
                </a:cubicBezTo>
                <a:cubicBezTo>
                  <a:pt x="4601749" y="1641567"/>
                  <a:pt x="4593163" y="1613057"/>
                  <a:pt x="4572960" y="1600200"/>
                </a:cubicBezTo>
                <a:cubicBezTo>
                  <a:pt x="4516001" y="1563953"/>
                  <a:pt x="4481005" y="1561489"/>
                  <a:pt x="4420560" y="1549400"/>
                </a:cubicBezTo>
                <a:cubicBezTo>
                  <a:pt x="4394781" y="1555845"/>
                  <a:pt x="4357167" y="1563868"/>
                  <a:pt x="4331660" y="1574800"/>
                </a:cubicBezTo>
                <a:cubicBezTo>
                  <a:pt x="4221806" y="1621880"/>
                  <a:pt x="4332111" y="1583116"/>
                  <a:pt x="4242760" y="1612900"/>
                </a:cubicBezTo>
                <a:cubicBezTo>
                  <a:pt x="4239918" y="1609111"/>
                  <a:pt x="4197361" y="1532288"/>
                  <a:pt x="4166560" y="1549400"/>
                </a:cubicBezTo>
                <a:cubicBezTo>
                  <a:pt x="4135159" y="1566845"/>
                  <a:pt x="4115760" y="1600200"/>
                  <a:pt x="4090360" y="1625600"/>
                </a:cubicBezTo>
                <a:cubicBezTo>
                  <a:pt x="4077660" y="1638300"/>
                  <a:pt x="4068324" y="1655668"/>
                  <a:pt x="4052260" y="1663700"/>
                </a:cubicBezTo>
                <a:cubicBezTo>
                  <a:pt x="4026860" y="1676400"/>
                  <a:pt x="4003202" y="1693449"/>
                  <a:pt x="3976060" y="1701800"/>
                </a:cubicBezTo>
                <a:cubicBezTo>
                  <a:pt x="3947450" y="1710603"/>
                  <a:pt x="3916746" y="1709948"/>
                  <a:pt x="3887160" y="1714500"/>
                </a:cubicBezTo>
                <a:cubicBezTo>
                  <a:pt x="3861709" y="1718416"/>
                  <a:pt x="3836360" y="1722967"/>
                  <a:pt x="3810960" y="1727200"/>
                </a:cubicBezTo>
                <a:cubicBezTo>
                  <a:pt x="3696008" y="1698462"/>
                  <a:pt x="3773569" y="1725674"/>
                  <a:pt x="3607760" y="1587500"/>
                </a:cubicBezTo>
                <a:lnTo>
                  <a:pt x="3607760" y="1587500"/>
                </a:lnTo>
                <a:cubicBezTo>
                  <a:pt x="3565427" y="1566333"/>
                  <a:pt x="3525893" y="1538253"/>
                  <a:pt x="3480760" y="1524000"/>
                </a:cubicBezTo>
                <a:cubicBezTo>
                  <a:pt x="3444205" y="1512456"/>
                  <a:pt x="3404409" y="1516721"/>
                  <a:pt x="3366460" y="1511300"/>
                </a:cubicBezTo>
                <a:cubicBezTo>
                  <a:pt x="3345091" y="1508247"/>
                  <a:pt x="3324127" y="1502833"/>
                  <a:pt x="3302960" y="1498600"/>
                </a:cubicBezTo>
                <a:cubicBezTo>
                  <a:pt x="3274511" y="1517566"/>
                  <a:pt x="3239264" y="1540046"/>
                  <a:pt x="3214060" y="1562100"/>
                </a:cubicBezTo>
                <a:cubicBezTo>
                  <a:pt x="3196038" y="1577869"/>
                  <a:pt x="3182163" y="1598198"/>
                  <a:pt x="3163260" y="1612900"/>
                </a:cubicBezTo>
                <a:cubicBezTo>
                  <a:pt x="3112715" y="1652213"/>
                  <a:pt x="3058444" y="1667823"/>
                  <a:pt x="2998160" y="1689100"/>
                </a:cubicBezTo>
                <a:cubicBezTo>
                  <a:pt x="2859709" y="1737965"/>
                  <a:pt x="2912115" y="1724061"/>
                  <a:pt x="2769560" y="1739900"/>
                </a:cubicBezTo>
                <a:cubicBezTo>
                  <a:pt x="2744160" y="1735667"/>
                  <a:pt x="2716891" y="1737658"/>
                  <a:pt x="2693360" y="1727200"/>
                </a:cubicBezTo>
                <a:cubicBezTo>
                  <a:pt x="2676947" y="1719906"/>
                  <a:pt x="2668777" y="1700927"/>
                  <a:pt x="2655260" y="1689100"/>
                </a:cubicBezTo>
                <a:cubicBezTo>
                  <a:pt x="2634860" y="1671250"/>
                  <a:pt x="2612020" y="1656309"/>
                  <a:pt x="2591760" y="1638300"/>
                </a:cubicBezTo>
                <a:cubicBezTo>
                  <a:pt x="2573862" y="1622390"/>
                  <a:pt x="2559863" y="1602202"/>
                  <a:pt x="2540960" y="1587500"/>
                </a:cubicBezTo>
                <a:cubicBezTo>
                  <a:pt x="2521475" y="1572345"/>
                  <a:pt x="2498627" y="1562100"/>
                  <a:pt x="2477460" y="1549400"/>
                </a:cubicBezTo>
                <a:cubicBezTo>
                  <a:pt x="2456293" y="1553633"/>
                  <a:pt x="2433267" y="1552447"/>
                  <a:pt x="2413960" y="1562100"/>
                </a:cubicBezTo>
                <a:cubicBezTo>
                  <a:pt x="2397896" y="1570132"/>
                  <a:pt x="2389377" y="1588373"/>
                  <a:pt x="2375860" y="1600200"/>
                </a:cubicBezTo>
                <a:cubicBezTo>
                  <a:pt x="2344963" y="1627235"/>
                  <a:pt x="2271352" y="1684204"/>
                  <a:pt x="2236160" y="1701800"/>
                </a:cubicBezTo>
                <a:cubicBezTo>
                  <a:pt x="2220548" y="1709606"/>
                  <a:pt x="2202293" y="1710267"/>
                  <a:pt x="2185360" y="1714500"/>
                </a:cubicBezTo>
                <a:cubicBezTo>
                  <a:pt x="2130289" y="1708993"/>
                  <a:pt x="2071897" y="1712571"/>
                  <a:pt x="2020260" y="1689100"/>
                </a:cubicBezTo>
                <a:cubicBezTo>
                  <a:pt x="1985790" y="1673432"/>
                  <a:pt x="1918660" y="1638300"/>
                  <a:pt x="1918660" y="1638300"/>
                </a:cubicBezTo>
                <a:cubicBezTo>
                  <a:pt x="1884793" y="1642533"/>
                  <a:pt x="1850171" y="1642722"/>
                  <a:pt x="1817060" y="1651000"/>
                </a:cubicBezTo>
                <a:cubicBezTo>
                  <a:pt x="1708706" y="1678088"/>
                  <a:pt x="1706040" y="1703245"/>
                  <a:pt x="1601160" y="1752600"/>
                </a:cubicBezTo>
                <a:cubicBezTo>
                  <a:pt x="1568433" y="1768001"/>
                  <a:pt x="1533874" y="1779262"/>
                  <a:pt x="1499560" y="1790700"/>
                </a:cubicBezTo>
                <a:cubicBezTo>
                  <a:pt x="1412173" y="1819829"/>
                  <a:pt x="1302435" y="1811529"/>
                  <a:pt x="1220160" y="1816100"/>
                </a:cubicBezTo>
                <a:cubicBezTo>
                  <a:pt x="1233543" y="1762567"/>
                  <a:pt x="1227784" y="1757676"/>
                  <a:pt x="1270960" y="1714500"/>
                </a:cubicBezTo>
                <a:cubicBezTo>
                  <a:pt x="1285927" y="1699533"/>
                  <a:pt x="1306793" y="1691367"/>
                  <a:pt x="1321760" y="1676400"/>
                </a:cubicBezTo>
                <a:cubicBezTo>
                  <a:pt x="1332553" y="1665607"/>
                  <a:pt x="1361836" y="1642493"/>
                  <a:pt x="1347160" y="1638300"/>
                </a:cubicBezTo>
                <a:cubicBezTo>
                  <a:pt x="1321069" y="1630845"/>
                  <a:pt x="1103588" y="1675480"/>
                  <a:pt x="1093160" y="1676400"/>
                </a:cubicBezTo>
                <a:cubicBezTo>
                  <a:pt x="996079" y="1684966"/>
                  <a:pt x="898427" y="1684867"/>
                  <a:pt x="801060" y="1689100"/>
                </a:cubicBezTo>
                <a:cubicBezTo>
                  <a:pt x="767193" y="1684867"/>
                  <a:pt x="727233" y="1696238"/>
                  <a:pt x="699460" y="1676400"/>
                </a:cubicBezTo>
                <a:cubicBezTo>
                  <a:pt x="685257" y="1666255"/>
                  <a:pt x="703500" y="1640755"/>
                  <a:pt x="712160" y="1625600"/>
                </a:cubicBezTo>
                <a:cubicBezTo>
                  <a:pt x="721071" y="1610006"/>
                  <a:pt x="738762" y="1601298"/>
                  <a:pt x="750260" y="1587500"/>
                </a:cubicBezTo>
                <a:cubicBezTo>
                  <a:pt x="760031" y="1575774"/>
                  <a:pt x="767193" y="1562100"/>
                  <a:pt x="775660" y="1549400"/>
                </a:cubicBezTo>
                <a:cubicBezTo>
                  <a:pt x="609844" y="1438856"/>
                  <a:pt x="761430" y="1530165"/>
                  <a:pt x="280360" y="1511300"/>
                </a:cubicBezTo>
                <a:cubicBezTo>
                  <a:pt x="216768" y="1508806"/>
                  <a:pt x="153360" y="1502833"/>
                  <a:pt x="89860" y="1498600"/>
                </a:cubicBezTo>
                <a:cubicBezTo>
                  <a:pt x="77160" y="1494367"/>
                  <a:pt x="64632" y="1489578"/>
                  <a:pt x="51760" y="1485900"/>
                </a:cubicBezTo>
                <a:cubicBezTo>
                  <a:pt x="34977" y="1481105"/>
                  <a:pt x="-6846" y="1488812"/>
                  <a:pt x="960" y="1473200"/>
                </a:cubicBezTo>
                <a:cubicBezTo>
                  <a:pt x="10613" y="1453893"/>
                  <a:pt x="43293" y="1464733"/>
                  <a:pt x="64460" y="1460500"/>
                </a:cubicBezTo>
                <a:cubicBezTo>
                  <a:pt x="81393" y="1452033"/>
                  <a:pt x="99508" y="1445602"/>
                  <a:pt x="115260" y="1435100"/>
                </a:cubicBezTo>
                <a:cubicBezTo>
                  <a:pt x="150483" y="1411618"/>
                  <a:pt x="181637" y="1382382"/>
                  <a:pt x="216860" y="1358900"/>
                </a:cubicBezTo>
                <a:lnTo>
                  <a:pt x="254960" y="1333500"/>
                </a:lnTo>
                <a:cubicBezTo>
                  <a:pt x="242260" y="1329267"/>
                  <a:pt x="227999" y="1328226"/>
                  <a:pt x="216860" y="1320800"/>
                </a:cubicBezTo>
                <a:cubicBezTo>
                  <a:pt x="172498" y="1291225"/>
                  <a:pt x="172917" y="1268094"/>
                  <a:pt x="153360" y="1219200"/>
                </a:cubicBezTo>
                <a:cubicBezTo>
                  <a:pt x="165957" y="1181408"/>
                  <a:pt x="172226" y="1124737"/>
                  <a:pt x="216860" y="1104900"/>
                </a:cubicBezTo>
                <a:cubicBezTo>
                  <a:pt x="240391" y="1094442"/>
                  <a:pt x="267660" y="1096433"/>
                  <a:pt x="293060" y="1092200"/>
                </a:cubicBezTo>
                <a:cubicBezTo>
                  <a:pt x="280360" y="1058333"/>
                  <a:pt x="272108" y="1022446"/>
                  <a:pt x="254960" y="990600"/>
                </a:cubicBezTo>
                <a:cubicBezTo>
                  <a:pt x="215449" y="917222"/>
                  <a:pt x="197104" y="932744"/>
                  <a:pt x="140660" y="876300"/>
                </a:cubicBezTo>
                <a:cubicBezTo>
                  <a:pt x="124374" y="860014"/>
                  <a:pt x="80093" y="802057"/>
                  <a:pt x="64460" y="774700"/>
                </a:cubicBezTo>
                <a:cubicBezTo>
                  <a:pt x="55067" y="758262"/>
                  <a:pt x="51180" y="738444"/>
                  <a:pt x="39060" y="723900"/>
                </a:cubicBezTo>
                <a:cubicBezTo>
                  <a:pt x="29289" y="712174"/>
                  <a:pt x="960" y="713764"/>
                  <a:pt x="960" y="698500"/>
                </a:cubicBezTo>
                <a:cubicBezTo>
                  <a:pt x="960" y="685113"/>
                  <a:pt x="26755" y="705927"/>
                  <a:pt x="39060" y="711200"/>
                </a:cubicBezTo>
                <a:cubicBezTo>
                  <a:pt x="56461" y="718658"/>
                  <a:pt x="72927" y="728133"/>
                  <a:pt x="89860" y="736600"/>
                </a:cubicBezTo>
                <a:cubicBezTo>
                  <a:pt x="127960" y="732367"/>
                  <a:pt x="171819" y="744481"/>
                  <a:pt x="204160" y="723900"/>
                </a:cubicBezTo>
                <a:cubicBezTo>
                  <a:pt x="226748" y="709526"/>
                  <a:pt x="229560" y="647700"/>
                  <a:pt x="229560" y="647700"/>
                </a:cubicBezTo>
                <a:cubicBezTo>
                  <a:pt x="213074" y="532295"/>
                  <a:pt x="226326" y="587198"/>
                  <a:pt x="191460" y="482600"/>
                </a:cubicBezTo>
                <a:lnTo>
                  <a:pt x="178760" y="444500"/>
                </a:lnTo>
                <a:cubicBezTo>
                  <a:pt x="191460" y="436033"/>
                  <a:pt x="201804" y="421609"/>
                  <a:pt x="216860" y="419100"/>
                </a:cubicBezTo>
                <a:cubicBezTo>
                  <a:pt x="230065" y="416899"/>
                  <a:pt x="241973" y="428553"/>
                  <a:pt x="254960" y="431800"/>
                </a:cubicBezTo>
                <a:cubicBezTo>
                  <a:pt x="319044" y="447821"/>
                  <a:pt x="309442" y="444500"/>
                  <a:pt x="369260" y="444500"/>
                </a:cubicBezTo>
              </a:path>
            </a:pathLst>
          </a:custGeom>
          <a:solidFill>
            <a:srgbClr val="FFFF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C8C956-5AE7-6F45-89A1-5C6526C609E5}"/>
              </a:ext>
            </a:extLst>
          </p:cNvPr>
          <p:cNvSpPr txBox="1"/>
          <p:nvPr/>
        </p:nvSpPr>
        <p:spPr>
          <a:xfrm>
            <a:off x="2538694" y="2064185"/>
            <a:ext cx="719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Extra Credit Knowledge: </a:t>
            </a:r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computer science 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mostly concerns computational models and related aspects (e.g., what is computable, how to efficiently compute, how to efficiently store data for computing)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15ED5-F796-A14B-86CC-ED55E5F0C5E0}"/>
              </a:ext>
            </a:extLst>
          </p:cNvPr>
          <p:cNvSpPr/>
          <p:nvPr/>
        </p:nvSpPr>
        <p:spPr>
          <a:xfrm>
            <a:off x="3327400" y="5414241"/>
            <a:ext cx="5829300" cy="99253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899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32A590-AB3B-8843-946D-9BA6F3C5FF39}"/>
              </a:ext>
            </a:extLst>
          </p:cNvPr>
          <p:cNvSpPr/>
          <p:nvPr/>
        </p:nvSpPr>
        <p:spPr>
          <a:xfrm>
            <a:off x="2141643" y="2252207"/>
            <a:ext cx="7218257" cy="503693"/>
          </a:xfrm>
          <a:prstGeom prst="rect">
            <a:avLst/>
          </a:prstGeom>
          <a:solidFill>
            <a:schemeClr val="accent4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69130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062843" y="1880708"/>
            <a:ext cx="83053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We want data that can answer our question(s) and is preferably easy to work with.</a:t>
            </a:r>
          </a:p>
          <a:p>
            <a:pPr algn="ctr"/>
            <a:endParaRPr lang="en-US" sz="2800" dirty="0">
              <a:solidFill>
                <a:srgbClr val="303336"/>
              </a:solidFill>
              <a:latin typeface="Avenir Roman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Data comes in all shapes and sizes though.</a:t>
            </a:r>
            <a:endParaRPr lang="en-US" sz="2800" dirty="0">
              <a:latin typeface="Avenir Roman" panose="02000503020000020003" pitchFamily="2" charset="0"/>
            </a:endParaRPr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AD722-9B8F-084C-9FC8-884EABE4E7CA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</a:t>
            </a:r>
          </a:p>
        </p:txBody>
      </p:sp>
    </p:spTree>
    <p:extLst>
      <p:ext uri="{BB962C8B-B14F-4D97-AF65-F5344CB8AC3E}">
        <p14:creationId xmlns:p14="http://schemas.microsoft.com/office/powerpoint/2010/main" val="1028423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BA472-1216-A346-8057-61E3C57F58F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3A243-BF62-F649-9557-731284439A68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F768E-BD7C-6146-8E4F-EE280FA793FB}"/>
              </a:ext>
            </a:extLst>
          </p:cNvPr>
          <p:cNvSpPr/>
          <p:nvPr/>
        </p:nvSpPr>
        <p:spPr>
          <a:xfrm>
            <a:off x="597805" y="805894"/>
            <a:ext cx="10476595" cy="590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What data is necessary to answer our question?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difficult is it to analyze a dataset?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Is the source authoritative? (.com, </a:t>
            </a:r>
            <a:r>
              <a:rPr lang="en-US" sz="2000" dirty="0" err="1">
                <a:latin typeface="Avenir Roman" panose="02000503020000020003" pitchFamily="2" charset="0"/>
              </a:rPr>
              <a:t>.net</a:t>
            </a:r>
            <a:r>
              <a:rPr lang="en-US" sz="2000" dirty="0">
                <a:latin typeface="Avenir Roman" panose="02000503020000020003" pitchFamily="2" charset="0"/>
              </a:rPr>
              <a:t>, .org, .</a:t>
            </a:r>
            <a:r>
              <a:rPr lang="en-US" sz="2000" dirty="0" err="1">
                <a:latin typeface="Avenir Roman" panose="02000503020000020003" pitchFamily="2" charset="0"/>
              </a:rPr>
              <a:t>gov</a:t>
            </a:r>
            <a:r>
              <a:rPr lang="en-US" sz="2000" dirty="0">
                <a:latin typeface="Avenir Roman" panose="02000503020000020003" pitchFamily="2" charset="0"/>
              </a:rPr>
              <a:t>, .name)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Comprehensive data vs sampled data?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Biases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What is the allowed usage of data under its license?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Who collected the data?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When was the data collected?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was the data collected?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is the data formatted?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Does your data collection procedures need to be approved by an IRB?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Confidentiality Concerns</a:t>
            </a:r>
          </a:p>
        </p:txBody>
      </p:sp>
    </p:spTree>
    <p:extLst>
      <p:ext uri="{BB962C8B-B14F-4D97-AF65-F5344CB8AC3E}">
        <p14:creationId xmlns:p14="http://schemas.microsoft.com/office/powerpoint/2010/main" val="242024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1215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25B312-5D06-804E-BF5E-BCF4C088EE63}"/>
              </a:ext>
            </a:extLst>
          </p:cNvPr>
          <p:cNvSpPr/>
          <p:nvPr/>
        </p:nvSpPr>
        <p:spPr>
          <a:xfrm>
            <a:off x="965200" y="1183908"/>
            <a:ext cx="4533900" cy="567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4C172-90C9-D248-8C85-B0945A5716AB}"/>
              </a:ext>
            </a:extLst>
          </p:cNvPr>
          <p:cNvSpPr/>
          <p:nvPr/>
        </p:nvSpPr>
        <p:spPr>
          <a:xfrm>
            <a:off x="965200" y="2696937"/>
            <a:ext cx="1308100" cy="567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80FC9-AE57-484D-A632-E3C4B68D9079}"/>
              </a:ext>
            </a:extLst>
          </p:cNvPr>
          <p:cNvSpPr/>
          <p:nvPr/>
        </p:nvSpPr>
        <p:spPr>
          <a:xfrm>
            <a:off x="965200" y="2194294"/>
            <a:ext cx="4533900" cy="567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BA472-1216-A346-8057-61E3C57F58F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3A243-BF62-F649-9557-731284439A68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F768E-BD7C-6146-8E4F-EE280FA793FB}"/>
              </a:ext>
            </a:extLst>
          </p:cNvPr>
          <p:cNvSpPr/>
          <p:nvPr/>
        </p:nvSpPr>
        <p:spPr>
          <a:xfrm>
            <a:off x="597805" y="805894"/>
            <a:ext cx="10476595" cy="590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What data is necessary to answer our question?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difficult is it to analyze a dataset?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Is the source authoritative? (.com, </a:t>
            </a:r>
            <a:r>
              <a:rPr lang="en-US" sz="2000" dirty="0" err="1">
                <a:latin typeface="Avenir Roman" panose="02000503020000020003" pitchFamily="2" charset="0"/>
              </a:rPr>
              <a:t>.net</a:t>
            </a:r>
            <a:r>
              <a:rPr lang="en-US" sz="2000" dirty="0">
                <a:latin typeface="Avenir Roman" panose="02000503020000020003" pitchFamily="2" charset="0"/>
              </a:rPr>
              <a:t>, .org, .</a:t>
            </a:r>
            <a:r>
              <a:rPr lang="en-US" sz="2000" dirty="0" err="1">
                <a:latin typeface="Avenir Roman" panose="02000503020000020003" pitchFamily="2" charset="0"/>
              </a:rPr>
              <a:t>gov</a:t>
            </a:r>
            <a:r>
              <a:rPr lang="en-US" sz="2000" dirty="0">
                <a:latin typeface="Avenir Roman" panose="02000503020000020003" pitchFamily="2" charset="0"/>
              </a:rPr>
              <a:t>, .name)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Comprehensive data vs sampled data?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Biases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What is the allowed usage of data under its license?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Who collected the data?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When was the data collected?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was the data collected?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How is the data formatted?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Does your data collection procedures need to be approved by an IRB?</a:t>
            </a:r>
          </a:p>
          <a:p>
            <a:pPr marL="34290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Confidentiality Concerns</a:t>
            </a:r>
          </a:p>
        </p:txBody>
      </p:sp>
    </p:spTree>
    <p:extLst>
      <p:ext uri="{BB962C8B-B14F-4D97-AF65-F5344CB8AC3E}">
        <p14:creationId xmlns:p14="http://schemas.microsoft.com/office/powerpoint/2010/main" val="2706348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BA472-1216-A346-8057-61E3C57F58F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C83717-63C5-F24D-9938-2EA75DFB978F}"/>
              </a:ext>
            </a:extLst>
          </p:cNvPr>
          <p:cNvSpPr/>
          <p:nvPr/>
        </p:nvSpPr>
        <p:spPr>
          <a:xfrm>
            <a:off x="1035049" y="6121401"/>
            <a:ext cx="10121900" cy="50800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E1A5F-A71A-8642-8C52-62CD8A0F8C92}"/>
              </a:ext>
            </a:extLst>
          </p:cNvPr>
          <p:cNvSpPr/>
          <p:nvPr/>
        </p:nvSpPr>
        <p:spPr>
          <a:xfrm rot="16200000">
            <a:off x="-1672592" y="3418840"/>
            <a:ext cx="5461001" cy="45719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FB7FA5-BF57-B049-A89F-DA8CC5CBEB5E}"/>
              </a:ext>
            </a:extLst>
          </p:cNvPr>
          <p:cNvSpPr/>
          <p:nvPr/>
        </p:nvSpPr>
        <p:spPr>
          <a:xfrm>
            <a:off x="1435333" y="6245845"/>
            <a:ext cx="2349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easy for people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A2317-F63B-CA45-B865-39739AD0BEB3}"/>
              </a:ext>
            </a:extLst>
          </p:cNvPr>
          <p:cNvSpPr/>
          <p:nvPr/>
        </p:nvSpPr>
        <p:spPr>
          <a:xfrm>
            <a:off x="8807681" y="6245845"/>
            <a:ext cx="2349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hard for people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0A79A8-E75D-FF4F-B9E7-523589449889}"/>
              </a:ext>
            </a:extLst>
          </p:cNvPr>
          <p:cNvSpPr/>
          <p:nvPr/>
        </p:nvSpPr>
        <p:spPr>
          <a:xfrm rot="16200000">
            <a:off x="-641254" y="4623506"/>
            <a:ext cx="2844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easy for computers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D943B-7E57-C94D-B882-A911724EAFBF}"/>
              </a:ext>
            </a:extLst>
          </p:cNvPr>
          <p:cNvSpPr/>
          <p:nvPr/>
        </p:nvSpPr>
        <p:spPr>
          <a:xfrm rot="16200000">
            <a:off x="-468759" y="1617241"/>
            <a:ext cx="2499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hard for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2782F-69A8-8746-8D43-91693025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37" y="2199741"/>
            <a:ext cx="1182192" cy="1246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F7BA2-7F55-2849-9938-1557B2C7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189" y="1463692"/>
            <a:ext cx="28575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511CA-25B6-E747-99DE-D4C3A32D4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449" y="904892"/>
            <a:ext cx="2159000" cy="215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3F3742-E7F1-354D-88DD-4511C43FD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939" y="912623"/>
            <a:ext cx="3162300" cy="172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4B25ED-48E7-C841-BB0F-328DFB65B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772" y="3551466"/>
            <a:ext cx="1793796" cy="1182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74AAE8-8D6D-664E-B023-63EC9FF0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237" y="4848183"/>
            <a:ext cx="2864163" cy="12202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9CB815-44BA-D94B-8265-44526934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8643" y="3409640"/>
            <a:ext cx="3454400" cy="2679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E981E9-96FA-984A-A8F2-8DCA22EA4E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999" y="3194161"/>
            <a:ext cx="2775181" cy="277518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D9133-1E1E-334B-9724-1887B7FFEE78}"/>
              </a:ext>
            </a:extLst>
          </p:cNvPr>
          <p:cNvCxnSpPr/>
          <p:nvPr/>
        </p:nvCxnSpPr>
        <p:spPr>
          <a:xfrm>
            <a:off x="4127500" y="6438900"/>
            <a:ext cx="3745543" cy="0"/>
          </a:xfrm>
          <a:prstGeom prst="straightConnector1">
            <a:avLst/>
          </a:prstGeom>
          <a:ln w="666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A81D0D9-0690-7040-87F8-09C64BE529F4}"/>
              </a:ext>
            </a:extLst>
          </p:cNvPr>
          <p:cNvSpPr/>
          <p:nvPr/>
        </p:nvSpPr>
        <p:spPr>
          <a:xfrm>
            <a:off x="7518924" y="43851"/>
            <a:ext cx="2286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13E727-D100-1648-B79B-4410F48D0B2C}"/>
              </a:ext>
            </a:extLst>
          </p:cNvPr>
          <p:cNvCxnSpPr>
            <a:cxnSpLocks/>
          </p:cNvCxnSpPr>
          <p:nvPr/>
        </p:nvCxnSpPr>
        <p:spPr>
          <a:xfrm>
            <a:off x="811843" y="3141038"/>
            <a:ext cx="0" cy="644431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203A243-BF62-F649-9557-731284439A68}"/>
              </a:ext>
            </a:extLst>
          </p:cNvPr>
          <p:cNvSpPr/>
          <p:nvPr/>
        </p:nvSpPr>
        <p:spPr>
          <a:xfrm>
            <a:off x="1638782" y="93815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 difficulty</a:t>
            </a:r>
          </a:p>
        </p:txBody>
      </p:sp>
    </p:spTree>
    <p:extLst>
      <p:ext uri="{BB962C8B-B14F-4D97-AF65-F5344CB8AC3E}">
        <p14:creationId xmlns:p14="http://schemas.microsoft.com/office/powerpoint/2010/main" val="122013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769B80-4DE6-E745-8ECD-D052F0C74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97" y="1082252"/>
            <a:ext cx="5119403" cy="483522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Have access to all the data observations that exist, which is usually a lot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Collected and digitized as part of generalized procedures of an institution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C0FA8-4638-0D46-8292-62926191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77" y="1174666"/>
            <a:ext cx="3603604" cy="57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130BD-933A-0C41-ABB5-39415326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58" y="2726263"/>
            <a:ext cx="959442" cy="748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59CAD-8F02-A84A-BA8D-029F39915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729" y="4755498"/>
            <a:ext cx="3009900" cy="444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EA4CC2-1D6D-8F44-B5A9-B079E0D603FB}"/>
              </a:ext>
            </a:extLst>
          </p:cNvPr>
          <p:cNvSpPr txBox="1">
            <a:spLocks/>
          </p:cNvSpPr>
          <p:nvPr/>
        </p:nvSpPr>
        <p:spPr>
          <a:xfrm>
            <a:off x="6731000" y="1788126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13 million articles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22FAD4C-003A-B04C-84F9-65F4970DEC53}"/>
              </a:ext>
            </a:extLst>
          </p:cNvPr>
          <p:cNvSpPr txBox="1">
            <a:spLocks/>
          </p:cNvSpPr>
          <p:nvPr/>
        </p:nvSpPr>
        <p:spPr>
          <a:xfrm>
            <a:off x="6486229" y="3616422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~500 million tweets per day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56BFAC-CD53-B946-B885-A1CDD81060C9}"/>
              </a:ext>
            </a:extLst>
          </p:cNvPr>
          <p:cNvSpPr txBox="1">
            <a:spLocks/>
          </p:cNvSpPr>
          <p:nvPr/>
        </p:nvSpPr>
        <p:spPr>
          <a:xfrm>
            <a:off x="6486229" y="5256496"/>
            <a:ext cx="4660900" cy="6187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100,000s votes per year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B37065-A800-3A45-8CA6-FCAF5363831D}"/>
              </a:ext>
            </a:extLst>
          </p:cNvPr>
          <p:cNvSpPr/>
          <p:nvPr/>
        </p:nvSpPr>
        <p:spPr>
          <a:xfrm>
            <a:off x="7661076" y="40219"/>
            <a:ext cx="286722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AD722-9B8F-084C-9FC8-884EABE4E7CA}"/>
              </a:ext>
            </a:extLst>
          </p:cNvPr>
          <p:cNvSpPr/>
          <p:nvPr/>
        </p:nvSpPr>
        <p:spPr>
          <a:xfrm>
            <a:off x="1630925" y="52920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comprehensive data</a:t>
            </a:r>
          </a:p>
        </p:txBody>
      </p:sp>
    </p:spTree>
    <p:extLst>
      <p:ext uri="{BB962C8B-B14F-4D97-AF65-F5344CB8AC3E}">
        <p14:creationId xmlns:p14="http://schemas.microsoft.com/office/powerpoint/2010/main" val="3957454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A44844-004C-D743-AE6E-C1347A5C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697" y="1085004"/>
            <a:ext cx="5119403" cy="483522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When collecting individual data is relatively expensive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Only a portion of the population is sampled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Not just restricted to polling or surveys</a:t>
            </a:r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4211FF-39E4-1342-BD71-D7E64DAE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082252"/>
            <a:ext cx="1679700" cy="1556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53740E-3F39-5346-BCD2-32476D06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550" y="5480940"/>
            <a:ext cx="1930400" cy="741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30F0F6-561B-0A4D-9860-3749CB1C3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2941588"/>
            <a:ext cx="3856927" cy="13134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900FDE-6D38-8E47-968C-B18BD0A2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550" y="4349261"/>
            <a:ext cx="2645138" cy="85458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1589A0-249F-974E-9D9D-AB16392538A3}"/>
              </a:ext>
            </a:extLst>
          </p:cNvPr>
          <p:cNvSpPr/>
          <p:nvPr/>
        </p:nvSpPr>
        <p:spPr>
          <a:xfrm>
            <a:off x="8024168" y="80442"/>
            <a:ext cx="1990924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C5C087-F979-9D4A-9C3E-C6AF5FA5FF96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sampled data</a:t>
            </a:r>
          </a:p>
        </p:txBody>
      </p:sp>
    </p:spTree>
    <p:extLst>
      <p:ext uri="{BB962C8B-B14F-4D97-AF65-F5344CB8AC3E}">
        <p14:creationId xmlns:p14="http://schemas.microsoft.com/office/powerpoint/2010/main" val="308917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0A04A-5FA6-994E-ABCF-70B6C1B64542}"/>
              </a:ext>
            </a:extLst>
          </p:cNvPr>
          <p:cNvSpPr/>
          <p:nvPr/>
        </p:nvSpPr>
        <p:spPr>
          <a:xfrm>
            <a:off x="939800" y="1650523"/>
            <a:ext cx="10312400" cy="469186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Omission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: Using only arguments from one side</a:t>
            </a:r>
          </a:p>
          <a:p>
            <a:pPr marL="742950" lvl="1" indent="-28575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Source selection: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 Include more sources or more authoritative sources for one side over the other</a:t>
            </a:r>
          </a:p>
          <a:p>
            <a:pPr marL="742950" lvl="1" indent="-28575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Story selection: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 Regularly including stories that agree or reinforce the arguments of one side</a:t>
            </a:r>
          </a:p>
          <a:p>
            <a:pPr marL="742950" lvl="1" indent="-28575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Placement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: Using the benefit of the perceived importance of position to highlight certain stories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6" y="878182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Common biases in selecting the source of data</a:t>
            </a:r>
          </a:p>
        </p:txBody>
      </p:sp>
    </p:spTree>
    <p:extLst>
      <p:ext uri="{BB962C8B-B14F-4D97-AF65-F5344CB8AC3E}">
        <p14:creationId xmlns:p14="http://schemas.microsoft.com/office/powerpoint/2010/main" val="2596317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0A04A-5FA6-994E-ABCF-70B6C1B64542}"/>
              </a:ext>
            </a:extLst>
          </p:cNvPr>
          <p:cNvSpPr/>
          <p:nvPr/>
        </p:nvSpPr>
        <p:spPr>
          <a:xfrm>
            <a:off x="939800" y="1650523"/>
            <a:ext cx="10312400" cy="31991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Labelling (two types)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Using only arguments from one side</a:t>
            </a:r>
          </a:p>
          <a:p>
            <a:pPr marL="1257300" lvl="2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Labeling people on one side of the argument with labels and not the other</a:t>
            </a:r>
          </a:p>
          <a:p>
            <a:pPr marL="800100" lvl="1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venir Roman" panose="02000503020000020003" pitchFamily="2" charset="0"/>
              </a:rPr>
              <a:t>Spin</a:t>
            </a:r>
            <a:r>
              <a:rPr lang="en-US" sz="2400" dirty="0">
                <a:solidFill>
                  <a:srgbClr val="000000"/>
                </a:solidFill>
                <a:latin typeface="Avenir Roman" panose="02000503020000020003" pitchFamily="2" charset="0"/>
              </a:rPr>
              <a:t>: Story provides only one interpretation of the events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6" y="878182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Common biases in selecting the source of data</a:t>
            </a:r>
          </a:p>
        </p:txBody>
      </p:sp>
    </p:spTree>
    <p:extLst>
      <p:ext uri="{BB962C8B-B14F-4D97-AF65-F5344CB8AC3E}">
        <p14:creationId xmlns:p14="http://schemas.microsoft.com/office/powerpoint/2010/main" val="3673771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9">
            <a:extLst>
              <a:ext uri="{FF2B5EF4-FFF2-40B4-BE49-F238E27FC236}">
                <a16:creationId xmlns:a16="http://schemas.microsoft.com/office/drawing/2014/main" id="{3CCFD53B-34D7-D94A-9D6D-E0FF00FD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6" y="878182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Common biases in the data itself </a:t>
            </a:r>
            <a:r>
              <a:rPr lang="en-US" sz="2400" dirty="0">
                <a:latin typeface="Avenir Roman" panose="02000503020000020003" pitchFamily="2" charset="0"/>
              </a:rPr>
              <a:t>(i.e., sampled datasets)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DB576-07E3-CA49-B3BA-2F79E2AF4B57}"/>
              </a:ext>
            </a:extLst>
          </p:cNvPr>
          <p:cNvSpPr/>
          <p:nvPr/>
        </p:nvSpPr>
        <p:spPr>
          <a:xfrm>
            <a:off x="1549516" y="1650044"/>
            <a:ext cx="9664699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</a:rPr>
              <a:t>A bias in sampled data occurs when a procedure causes the sample to overrepresent a subpopulation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Biases may not necessarily be intentional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Even if you don’t </a:t>
            </a:r>
            <a:r>
              <a:rPr lang="en-US" sz="2400" i="1" dirty="0">
                <a:latin typeface="Avenir Next" panose="020B0503020202020204" pitchFamily="34" charset="0"/>
              </a:rPr>
              <a:t>think</a:t>
            </a:r>
            <a:r>
              <a:rPr lang="en-US" sz="2400" dirty="0">
                <a:latin typeface="Avenir Next" panose="020B0503020202020204" pitchFamily="34" charset="0"/>
              </a:rPr>
              <a:t> your over-/ under-representation of a subpopulation will impact your results, it’s still a bias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Always strive to minimize any biases in your data collection procedures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2898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6" y="878182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Gallup Polls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0FBCB1-7855-6743-9D90-7DA9E089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47" y="1700844"/>
            <a:ext cx="10440703" cy="483522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Randomly calls two groups of ~500 people a day by sampling among all possible phone numbers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For landlines, asks for household member who has the next birthday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Calls people living in all 50 states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Tries to assure 70% cellphone, 30% landlines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Weights data to reflect the demographics of the general population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0E665F95-A651-0C4B-B0A9-D021BF0F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53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D20E35-6D5F-4842-A2C8-E22B05E9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425152"/>
            <a:ext cx="11836400" cy="462004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Registered users rate films 1-10 stars; they are an overrepresented subpopulation relative to the general population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Registered users who rate movies in their free time further over represents a specific segment of the general population</a:t>
            </a: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“</a:t>
            </a:r>
            <a:r>
              <a:rPr lang="en-US" sz="2400" i="1" dirty="0">
                <a:solidFill>
                  <a:srgbClr val="C00000"/>
                </a:solidFill>
                <a:latin typeface="Avenir Next" panose="020B0503020202020204" pitchFamily="34" charset="0"/>
              </a:rPr>
              <a:t>Men Are Sabotaging The Online Reviews Of TV Shows Aimed At Women</a:t>
            </a:r>
            <a:r>
              <a:rPr lang="en-US" sz="2400" b="1" i="1" baseline="30000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”</a:t>
            </a:r>
          </a:p>
          <a:p>
            <a:pPr marL="742920" lvl="1" indent="0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60% who rated Sex in the City were women. Women gave it a 8.1, men gave it 5.8.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63A4C-6F50-8A45-9E2B-953CB6887E30}"/>
              </a:ext>
            </a:extLst>
          </p:cNvPr>
          <p:cNvSpPr/>
          <p:nvPr/>
        </p:nvSpPr>
        <p:spPr>
          <a:xfrm>
            <a:off x="8509000" y="6105782"/>
            <a:ext cx="248337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b="1" baseline="300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1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fivethirtyeight.com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259AD4-DFAF-7347-B11F-7D92F1474C10}"/>
              </a:ext>
            </a:extLst>
          </p:cNvPr>
          <p:cNvSpPr/>
          <p:nvPr/>
        </p:nvSpPr>
        <p:spPr>
          <a:xfrm>
            <a:off x="1511415" y="741018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IMDb Movie Ratings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43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5" y="741018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IMDb Movie Ratings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39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12B5CB-4FA1-9A47-A8C8-6E42643D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376194"/>
            <a:ext cx="9753600" cy="49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2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AC22D6-2573-A54E-B11A-98D103282CE9}"/>
              </a:ext>
            </a:extLst>
          </p:cNvPr>
          <p:cNvSpPr/>
          <p:nvPr/>
        </p:nvSpPr>
        <p:spPr>
          <a:xfrm>
            <a:off x="2125866" y="1458351"/>
            <a:ext cx="2447683" cy="444133"/>
          </a:xfrm>
          <a:prstGeom prst="rect">
            <a:avLst/>
          </a:prstGeom>
          <a:solidFill>
            <a:schemeClr val="accent4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825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7A6BCA-8CB6-2E4B-9AA8-0084ED384C91}"/>
              </a:ext>
            </a:extLst>
          </p:cNvPr>
          <p:cNvSpPr/>
          <p:nvPr/>
        </p:nvSpPr>
        <p:spPr>
          <a:xfrm>
            <a:off x="1511416" y="950980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Yelp Reviews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5BA6D-1B82-A34A-96EE-1D74A2916C99}"/>
              </a:ext>
            </a:extLst>
          </p:cNvPr>
          <p:cNvSpPr/>
          <p:nvPr/>
        </p:nvSpPr>
        <p:spPr>
          <a:xfrm>
            <a:off x="1549516" y="1796118"/>
            <a:ext cx="90297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Registered users rate businesses on a 1-5 star scale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Registered users tend to represent a certain subset of the population (those who are more social media inclined and opinionated)</a:t>
            </a:r>
          </a:p>
          <a:p>
            <a:pPr marL="342900" indent="-342900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Customers with extreme experiences are more likely to voice their opinions</a:t>
            </a:r>
          </a:p>
        </p:txBody>
      </p:sp>
    </p:spTree>
    <p:extLst>
      <p:ext uri="{BB962C8B-B14F-4D97-AF65-F5344CB8AC3E}">
        <p14:creationId xmlns:p14="http://schemas.microsoft.com/office/powerpoint/2010/main" val="3503860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409CE-1B3D-EF41-82B3-5BD55A46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41" y="2278808"/>
            <a:ext cx="4599614" cy="1607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439F4-678C-1746-91CC-83B26D25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64" y="2278808"/>
            <a:ext cx="4720119" cy="16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549DDA9-5582-5741-A8C8-0E8792C20C28}"/>
              </a:ext>
            </a:extLst>
          </p:cNvPr>
          <p:cNvSpPr/>
          <p:nvPr/>
        </p:nvSpPr>
        <p:spPr>
          <a:xfrm>
            <a:off x="1511416" y="950980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Yelp Reviews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227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409CE-1B3D-EF41-82B3-5BD55A46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41" y="2278808"/>
            <a:ext cx="4599614" cy="1607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439F4-678C-1746-91CC-83B26D258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64" y="2278808"/>
            <a:ext cx="4720119" cy="16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EDA13A-314E-F74C-8FBB-3AFEADDDE9D4}"/>
              </a:ext>
            </a:extLst>
          </p:cNvPr>
          <p:cNvSpPr/>
          <p:nvPr/>
        </p:nvSpPr>
        <p:spPr>
          <a:xfrm>
            <a:off x="1027737" y="4124868"/>
            <a:ext cx="475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Longwood Medical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60C158-8267-F24D-AADD-AC3C67758909}"/>
              </a:ext>
            </a:extLst>
          </p:cNvPr>
          <p:cNvSpPr/>
          <p:nvPr/>
        </p:nvSpPr>
        <p:spPr>
          <a:xfrm>
            <a:off x="5707203" y="4124868"/>
            <a:ext cx="4759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Harvard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4A2AEA-9DD0-484C-B20C-C418C6D656F9}"/>
              </a:ext>
            </a:extLst>
          </p:cNvPr>
          <p:cNvSpPr/>
          <p:nvPr/>
        </p:nvSpPr>
        <p:spPr>
          <a:xfrm>
            <a:off x="1511416" y="950980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Yelp Reviews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11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509000" y="80442"/>
            <a:ext cx="9779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biases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1981432" y="1174578"/>
            <a:ext cx="8305333" cy="4560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Nearly all datasets involve a human in some way or another, and our world is far from being uniform and equal. </a:t>
            </a:r>
            <a:r>
              <a:rPr lang="en-US" sz="2800" dirty="0">
                <a:solidFill>
                  <a:srgbClr val="C00000"/>
                </a:solidFill>
                <a:latin typeface="Avenir Roman" panose="02000503020000020003" pitchFamily="2" charset="0"/>
              </a:rPr>
              <a:t>This is not an excuse but evidence </a:t>
            </a: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that your dataset probably has bias. The goal is to minimize it as much as possible.</a:t>
            </a:r>
          </a:p>
          <a:p>
            <a:pPr algn="ctr">
              <a:lnSpc>
                <a:spcPct val="150000"/>
              </a:lnSpc>
            </a:pPr>
            <a:endParaRPr lang="en-US" sz="2800" dirty="0">
              <a:solidFill>
                <a:srgbClr val="303336"/>
              </a:solidFill>
              <a:latin typeface="Avenir Roman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When we learn about modelling, the same applies.</a:t>
            </a:r>
            <a:endParaRPr lang="en-US" sz="28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89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1981432" y="1022178"/>
            <a:ext cx="8305333" cy="197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While computers are getting better at ‘understanding’ photos and videos, </a:t>
            </a:r>
            <a:r>
              <a:rPr lang="en-US" sz="2800" b="1" dirty="0">
                <a:solidFill>
                  <a:srgbClr val="303336"/>
                </a:solidFill>
                <a:latin typeface="Avenir Roman" panose="02000503020000020003" pitchFamily="2" charset="0"/>
              </a:rPr>
              <a:t>text and numbers are much easier.</a:t>
            </a:r>
            <a:endParaRPr lang="en-US" sz="2800" b="1" dirty="0">
              <a:latin typeface="Avenir Roman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A3E353-C26F-244A-AC36-F7152D6C9856}"/>
              </a:ext>
            </a:extLst>
          </p:cNvPr>
          <p:cNvSpPr/>
          <p:nvPr/>
        </p:nvSpPr>
        <p:spPr>
          <a:xfrm>
            <a:off x="1422400" y="3452262"/>
            <a:ext cx="9677399" cy="197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Further, </a:t>
            </a:r>
            <a:r>
              <a:rPr lang="en-US" sz="2800" dirty="0">
                <a:solidFill>
                  <a:srgbClr val="C00000"/>
                </a:solidFill>
                <a:latin typeface="Avenir Roman" panose="02000503020000020003" pitchFamily="2" charset="0"/>
              </a:rPr>
              <a:t>structured</a:t>
            </a: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 data (e.g., spreadsheet formatted data) is much easier than</a:t>
            </a:r>
            <a:b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</a:br>
            <a:r>
              <a:rPr lang="en-US" sz="2800" dirty="0">
                <a:solidFill>
                  <a:srgbClr val="C00000"/>
                </a:solidFill>
                <a:latin typeface="Avenir Roman" panose="02000503020000020003" pitchFamily="2" charset="0"/>
              </a:rPr>
              <a:t>unstructured</a:t>
            </a:r>
            <a:r>
              <a:rPr lang="en-US" sz="2800" dirty="0">
                <a:solidFill>
                  <a:srgbClr val="303336"/>
                </a:solidFill>
                <a:latin typeface="Avenir Roman" panose="02000503020000020003" pitchFamily="2" charset="0"/>
              </a:rPr>
              <a:t> data (e.g., free-flowing essays)</a:t>
            </a:r>
            <a:endParaRPr lang="en-US" sz="28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8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502117" y="1716272"/>
            <a:ext cx="5246717" cy="3753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Ends in .txt (generally)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No formatting, font type, font size, color, etc.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Text position is provided by whitespace characters (space, tab, return)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31FC3-6DB0-964E-B12F-F8547704AE9D}"/>
              </a:ext>
            </a:extLst>
          </p:cNvPr>
          <p:cNvSpPr/>
          <p:nvPr/>
        </p:nvSpPr>
        <p:spPr>
          <a:xfrm>
            <a:off x="1511416" y="752307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Plain Text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C5392-3523-2147-B8AA-034A94D4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99" y="1252219"/>
            <a:ext cx="5958480" cy="50901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8C707B-B46F-454D-8ED6-DE7FDB6401DE}"/>
              </a:ext>
            </a:extLst>
          </p:cNvPr>
          <p:cNvSpPr/>
          <p:nvPr/>
        </p:nvSpPr>
        <p:spPr>
          <a:xfrm>
            <a:off x="6303464" y="1415696"/>
            <a:ext cx="5619750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ALICE’S ADVENTURES IN WONDERLAND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Lewis Carroll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THE MILLENNIUM FULCRUM EDITION 3.0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CHAPTER I. Down the Rabbit-Hole</a:t>
            </a:r>
          </a:p>
          <a:p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Alice was beginning to get very tired of sitting by her sister on the bank, and of having nothing to do: once or twice she had peeped into the book her sister was reading, but it had no pictures or conversations in it, ‘and what is the use of a book,’ thought Alice ‘without pictures or conversations?’</a:t>
            </a:r>
            <a:endParaRPr lang="en-US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38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31FC3-6DB0-964E-B12F-F8547704AE9D}"/>
              </a:ext>
            </a:extLst>
          </p:cNvPr>
          <p:cNvSpPr/>
          <p:nvPr/>
        </p:nvSpPr>
        <p:spPr>
          <a:xfrm>
            <a:off x="1511416" y="752307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Plain Text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0E3F0-6E4B-4B41-807C-93BDAAAB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649009"/>
            <a:ext cx="6337300" cy="259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EF73D9-763F-224A-95B0-108A2357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17" y="752307"/>
            <a:ext cx="2419817" cy="17307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787400" y="2063648"/>
            <a:ext cx="3587283" cy="319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CSV (.csv)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Tab-separated (.</a:t>
            </a:r>
            <a:r>
              <a:rPr lang="en-US" sz="2400" dirty="0" err="1">
                <a:latin typeface="Avenir Roman" panose="02000503020000020003" pitchFamily="2" charset="0"/>
              </a:rPr>
              <a:t>tsv</a:t>
            </a:r>
            <a:r>
              <a:rPr lang="en-US" sz="2400" dirty="0">
                <a:latin typeface="Avenir Roman" panose="02000503020000020003" pitchFamily="2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Roman" panose="02000503020000020003" pitchFamily="2" charset="0"/>
              </a:rPr>
              <a:t>Delimiter</a:t>
            </a:r>
            <a:r>
              <a:rPr lang="en-US" sz="2400" dirty="0">
                <a:latin typeface="Avenir Roman" panose="02000503020000020003" pitchFamily="2" charset="0"/>
              </a:rPr>
              <a:t>: The character that separates each value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82829D-F36C-0146-80D9-51620AD6B794}"/>
              </a:ext>
            </a:extLst>
          </p:cNvPr>
          <p:cNvSpPr/>
          <p:nvPr/>
        </p:nvSpPr>
        <p:spPr>
          <a:xfrm flipV="1">
            <a:off x="838316" y="1609404"/>
            <a:ext cx="2419817" cy="45719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67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30F8AE-F618-B94B-898D-5BD58838C5C4}"/>
              </a:ext>
            </a:extLst>
          </p:cNvPr>
          <p:cNvSpPr/>
          <p:nvPr/>
        </p:nvSpPr>
        <p:spPr>
          <a:xfrm>
            <a:off x="5651499" y="1447657"/>
            <a:ext cx="5829301" cy="48947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1365717" y="1649009"/>
            <a:ext cx="3587283" cy="392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XML (.xml)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These colors ——&gt;</a:t>
            </a:r>
            <a:br>
              <a:rPr lang="en-US" sz="2400" dirty="0">
                <a:latin typeface="Avenir Roman" panose="02000503020000020003" pitchFamily="2" charset="0"/>
              </a:rPr>
            </a:br>
            <a:r>
              <a:rPr lang="en-US" sz="2400" dirty="0">
                <a:latin typeface="Avenir Roman" panose="02000503020000020003" pitchFamily="2" charset="0"/>
              </a:rPr>
              <a:t>aren’t actually stored in the file, the editor just adds them on your screen to help make it look prettier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31FC3-6DB0-964E-B12F-F8547704AE9D}"/>
              </a:ext>
            </a:extLst>
          </p:cNvPr>
          <p:cNvSpPr/>
          <p:nvPr/>
        </p:nvSpPr>
        <p:spPr>
          <a:xfrm>
            <a:off x="1511416" y="752307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Plain Text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207A5-D3C7-F840-83D3-5188D8E577E7}"/>
              </a:ext>
            </a:extLst>
          </p:cNvPr>
          <p:cNvSpPr/>
          <p:nvPr/>
        </p:nvSpPr>
        <p:spPr>
          <a:xfrm>
            <a:off x="5776320" y="1649009"/>
            <a:ext cx="559018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&lt;</a:t>
            </a:r>
            <a:r>
              <a:rPr lang="en-US" dirty="0" err="1">
                <a:solidFill>
                  <a:srgbClr val="C00000"/>
                </a:solidFill>
              </a:rPr>
              <a:t>roll_call_vote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</a:rPr>
              <a:t>  &lt;congress&gt;</a:t>
            </a:r>
            <a:r>
              <a:rPr lang="en-US" dirty="0"/>
              <a:t>115</a:t>
            </a:r>
            <a:r>
              <a:rPr lang="en-US" dirty="0">
                <a:solidFill>
                  <a:srgbClr val="C00000"/>
                </a:solidFill>
              </a:rPr>
              <a:t>&lt;/congress&gt;</a:t>
            </a:r>
          </a:p>
          <a:p>
            <a:r>
              <a:rPr lang="en-US" dirty="0">
                <a:solidFill>
                  <a:srgbClr val="C00000"/>
                </a:solidFill>
              </a:rPr>
              <a:t>  &lt;session&gt;</a:t>
            </a:r>
            <a:r>
              <a:rPr lang="en-US" dirty="0"/>
              <a:t>1</a:t>
            </a:r>
            <a:r>
              <a:rPr lang="en-US" dirty="0">
                <a:solidFill>
                  <a:srgbClr val="C00000"/>
                </a:solidFill>
              </a:rPr>
              <a:t>&lt;/session&gt;</a:t>
            </a:r>
          </a:p>
          <a:p>
            <a:r>
              <a:rPr lang="en-US" dirty="0">
                <a:solidFill>
                  <a:srgbClr val="C00000"/>
                </a:solidFill>
              </a:rPr>
              <a:t>  …</a:t>
            </a:r>
          </a:p>
          <a:p>
            <a:r>
              <a:rPr lang="en-US" dirty="0">
                <a:solidFill>
                  <a:srgbClr val="C00000"/>
                </a:solidFill>
              </a:rPr>
              <a:t>  &lt;members&gt;</a:t>
            </a:r>
          </a:p>
          <a:p>
            <a:r>
              <a:rPr lang="en-US" dirty="0">
                <a:solidFill>
                  <a:srgbClr val="C00000"/>
                </a:solidFill>
              </a:rPr>
              <a:t>    &lt;member&gt;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</a:t>
            </a:r>
            <a:r>
              <a:rPr lang="en-US" dirty="0" err="1">
                <a:solidFill>
                  <a:srgbClr val="C00000"/>
                </a:solidFill>
              </a:rPr>
              <a:t>member_full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Alexander (R-TN)</a:t>
            </a:r>
            <a:r>
              <a:rPr lang="en-US" dirty="0">
                <a:solidFill>
                  <a:srgbClr val="C00000"/>
                </a:solidFill>
              </a:rPr>
              <a:t>&lt;/</a:t>
            </a:r>
            <a:r>
              <a:rPr lang="en-US" dirty="0" err="1">
                <a:solidFill>
                  <a:srgbClr val="C00000"/>
                </a:solidFill>
              </a:rPr>
              <a:t>member_full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</a:t>
            </a:r>
            <a:r>
              <a:rPr lang="en-US" dirty="0" err="1">
                <a:solidFill>
                  <a:srgbClr val="C00000"/>
                </a:solidFill>
              </a:rPr>
              <a:t>last_name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Alexander</a:t>
            </a:r>
            <a:r>
              <a:rPr lang="en-US" dirty="0">
                <a:solidFill>
                  <a:srgbClr val="C00000"/>
                </a:solidFill>
              </a:rPr>
              <a:t>&lt;/</a:t>
            </a:r>
            <a:r>
              <a:rPr lang="en-US" dirty="0" err="1">
                <a:solidFill>
                  <a:srgbClr val="C00000"/>
                </a:solidFill>
              </a:rPr>
              <a:t>last_name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</a:t>
            </a:r>
            <a:r>
              <a:rPr lang="en-US" dirty="0" err="1">
                <a:solidFill>
                  <a:srgbClr val="C00000"/>
                </a:solidFill>
              </a:rPr>
              <a:t>first_name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Lamar</a:t>
            </a:r>
            <a:r>
              <a:rPr lang="en-US" dirty="0">
                <a:solidFill>
                  <a:srgbClr val="C00000"/>
                </a:solidFill>
              </a:rPr>
              <a:t>&lt;/</a:t>
            </a:r>
            <a:r>
              <a:rPr lang="en-US" dirty="0" err="1">
                <a:solidFill>
                  <a:srgbClr val="C00000"/>
                </a:solidFill>
              </a:rPr>
              <a:t>first_name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&lt;party&gt;</a:t>
            </a:r>
            <a:r>
              <a:rPr lang="en-US" dirty="0"/>
              <a:t>R</a:t>
            </a:r>
            <a:r>
              <a:rPr lang="en-US" dirty="0">
                <a:solidFill>
                  <a:srgbClr val="C00000"/>
                </a:solidFill>
              </a:rPr>
              <a:t>&lt;/party&gt;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&lt;state&gt;</a:t>
            </a:r>
            <a:r>
              <a:rPr lang="en-US" dirty="0"/>
              <a:t>TN</a:t>
            </a:r>
            <a:r>
              <a:rPr lang="en-US" dirty="0">
                <a:solidFill>
                  <a:srgbClr val="C00000"/>
                </a:solidFill>
              </a:rPr>
              <a:t>&lt;/state&gt;</a:t>
            </a:r>
          </a:p>
          <a:p>
            <a:r>
              <a:rPr lang="en-US" dirty="0">
                <a:solidFill>
                  <a:srgbClr val="C00000"/>
                </a:solidFill>
              </a:rPr>
              <a:t>      &lt;</a:t>
            </a:r>
            <a:r>
              <a:rPr lang="en-US" dirty="0" err="1">
                <a:solidFill>
                  <a:srgbClr val="C00000"/>
                </a:solidFill>
              </a:rPr>
              <a:t>vote_cast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dirty="0"/>
              <a:t>Yea</a:t>
            </a:r>
            <a:r>
              <a:rPr lang="en-US" dirty="0">
                <a:solidFill>
                  <a:srgbClr val="C00000"/>
                </a:solidFill>
              </a:rPr>
              <a:t>&lt;/</a:t>
            </a:r>
            <a:r>
              <a:rPr lang="en-US" dirty="0" err="1">
                <a:solidFill>
                  <a:srgbClr val="C00000"/>
                </a:solidFill>
              </a:rPr>
              <a:t>vote_cast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  <a:p>
            <a:r>
              <a:rPr lang="en-US" dirty="0">
                <a:solidFill>
                  <a:srgbClr val="C00000"/>
                </a:solidFill>
              </a:rPr>
              <a:t>      …</a:t>
            </a:r>
          </a:p>
          <a:p>
            <a:r>
              <a:rPr lang="en-US" dirty="0">
                <a:solidFill>
                  <a:srgbClr val="C00000"/>
                </a:solidFill>
              </a:rPr>
              <a:t>    &lt;/member&gt;</a:t>
            </a:r>
          </a:p>
          <a:p>
            <a:r>
              <a:rPr lang="en-US" dirty="0">
                <a:solidFill>
                  <a:srgbClr val="C00000"/>
                </a:solidFill>
              </a:rPr>
              <a:t>  &lt;/members&gt;</a:t>
            </a:r>
          </a:p>
          <a:p>
            <a:r>
              <a:rPr lang="en-US" dirty="0">
                <a:solidFill>
                  <a:srgbClr val="C00000"/>
                </a:solidFill>
              </a:rPr>
              <a:t>&lt;/</a:t>
            </a:r>
            <a:r>
              <a:rPr lang="en-US" dirty="0" err="1">
                <a:solidFill>
                  <a:srgbClr val="C00000"/>
                </a:solidFill>
              </a:rPr>
              <a:t>roll_call_vote</a:t>
            </a:r>
            <a:r>
              <a:rPr lang="en-US" dirty="0">
                <a:solidFill>
                  <a:srgbClr val="C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81029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895817" y="1649009"/>
            <a:ext cx="5555783" cy="413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JSON (.</a:t>
            </a:r>
            <a:r>
              <a:rPr lang="en-US" sz="2400" dirty="0" err="1">
                <a:latin typeface="Avenir Roman" panose="02000503020000020003" pitchFamily="2" charset="0"/>
              </a:rPr>
              <a:t>json</a:t>
            </a:r>
            <a:r>
              <a:rPr lang="en-US" sz="2400" dirty="0">
                <a:latin typeface="Avenir Roman" panose="02000503020000020003" pitchFamily="2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Roman" panose="02000503020000020003" pitchFamily="2" charset="0"/>
              </a:rPr>
              <a:t>J</a:t>
            </a:r>
            <a:r>
              <a:rPr lang="en-US" sz="2400" dirty="0">
                <a:latin typeface="Avenir Roman" panose="02000503020000020003" pitchFamily="2" charset="0"/>
              </a:rPr>
              <a:t>ava</a:t>
            </a:r>
            <a:r>
              <a:rPr lang="en-US" sz="2400" b="1" dirty="0">
                <a:latin typeface="Avenir Roman" panose="02000503020000020003" pitchFamily="2" charset="0"/>
              </a:rPr>
              <a:t>S</a:t>
            </a:r>
            <a:r>
              <a:rPr lang="en-US" sz="2400" dirty="0">
                <a:latin typeface="Avenir Roman" panose="02000503020000020003" pitchFamily="2" charset="0"/>
              </a:rPr>
              <a:t>cript </a:t>
            </a:r>
            <a:r>
              <a:rPr lang="en-US" sz="2400" b="1" dirty="0">
                <a:latin typeface="Avenir Roman" panose="02000503020000020003" pitchFamily="2" charset="0"/>
              </a:rPr>
              <a:t>O</a:t>
            </a:r>
            <a:r>
              <a:rPr lang="en-US" sz="2400" dirty="0">
                <a:latin typeface="Avenir Roman" panose="02000503020000020003" pitchFamily="2" charset="0"/>
              </a:rPr>
              <a:t>bject </a:t>
            </a:r>
            <a:r>
              <a:rPr lang="en-US" sz="2400" b="1" dirty="0">
                <a:latin typeface="Avenir Roman" panose="02000503020000020003" pitchFamily="2" charset="0"/>
              </a:rPr>
              <a:t>N</a:t>
            </a:r>
            <a:r>
              <a:rPr lang="en-US" sz="2400" dirty="0">
                <a:latin typeface="Avenir Roman" panose="02000503020000020003" pitchFamily="2" charset="0"/>
              </a:rPr>
              <a:t>otation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Like XML, data is annotated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 nesting of key-value pairs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When whitespace is removed, can be more space efficient than XML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31FC3-6DB0-964E-B12F-F8547704AE9D}"/>
              </a:ext>
            </a:extLst>
          </p:cNvPr>
          <p:cNvSpPr/>
          <p:nvPr/>
        </p:nvSpPr>
        <p:spPr>
          <a:xfrm>
            <a:off x="1511416" y="752307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Plain Text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62EC3-8958-B64C-80BC-A5DDB964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93" y="1213972"/>
            <a:ext cx="4370007" cy="55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87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C22FEF-0F86-6348-93F4-43DC9636980F}"/>
              </a:ext>
            </a:extLst>
          </p:cNvPr>
          <p:cNvSpPr/>
          <p:nvPr/>
        </p:nvSpPr>
        <p:spPr>
          <a:xfrm>
            <a:off x="8445500" y="66804"/>
            <a:ext cx="11557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Considerations when choosing a dataset: </a:t>
            </a:r>
            <a:r>
              <a:rPr lang="en-US" sz="2400" dirty="0">
                <a:solidFill>
                  <a:schemeClr val="bg1"/>
                </a:solidFill>
                <a:latin typeface="Avenir Roman" panose="02000503020000020003" pitchFamily="2" charset="0"/>
              </a:rPr>
              <a:t>formats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1070207" y="1690185"/>
            <a:ext cx="10127783" cy="358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They can all express the same content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Plain Text doesn’t have structure, but is universally robust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XML is the most verbose, harder to parse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JSON doesn’t have &lt;/</a:t>
            </a:r>
            <a:r>
              <a:rPr lang="en-US" sz="2400" dirty="0" err="1">
                <a:latin typeface="Avenir Roman" panose="02000503020000020003" pitchFamily="2" charset="0"/>
              </a:rPr>
              <a:t>stuff_here</a:t>
            </a:r>
            <a:r>
              <a:rPr lang="en-US" sz="2400" dirty="0">
                <a:latin typeface="Avenir Roman" panose="02000503020000020003" pitchFamily="2" charset="0"/>
              </a:rPr>
              <a:t>&gt; end tags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JSON is more succinct than XML (easier to parse)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731FC3-6DB0-964E-B12F-F8547704AE9D}"/>
              </a:ext>
            </a:extLst>
          </p:cNvPr>
          <p:cNvSpPr/>
          <p:nvPr/>
        </p:nvSpPr>
        <p:spPr>
          <a:xfrm>
            <a:off x="1511416" y="752307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venir Roman" panose="02000503020000020003" pitchFamily="2" charset="0"/>
              </a:rPr>
              <a:t>Plain Text vs XML vs JSON</a:t>
            </a:r>
            <a:endParaRPr lang="en-US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3886379" y="2212117"/>
            <a:ext cx="4419241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</a:p>
        </p:txBody>
      </p:sp>
      <p:sp>
        <p:nvSpPr>
          <p:cNvPr id="22" name="Slide Number Placeholder 9">
            <a:extLst>
              <a:ext uri="{FF2B5EF4-FFF2-40B4-BE49-F238E27FC236}">
                <a16:creationId xmlns:a16="http://schemas.microsoft.com/office/drawing/2014/main" id="{DF0812ED-23D5-8D43-83FA-E0096F7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68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1894939" y="465435"/>
            <a:ext cx="830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It’s important to re-evaluate your previous steps to ensure you’re on the right track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C0421-A57C-484B-968F-0AB321470549}"/>
              </a:ext>
            </a:extLst>
          </p:cNvPr>
          <p:cNvSpPr/>
          <p:nvPr/>
        </p:nvSpPr>
        <p:spPr>
          <a:xfrm>
            <a:off x="4069836" y="2076408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86DF17-5224-7A41-89B1-5F9FE640C6C2}"/>
              </a:ext>
            </a:extLst>
          </p:cNvPr>
          <p:cNvSpPr/>
          <p:nvPr/>
        </p:nvSpPr>
        <p:spPr>
          <a:xfrm>
            <a:off x="4069836" y="2938842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E3259C-F9F1-AC44-ACF7-74D197931EF1}"/>
              </a:ext>
            </a:extLst>
          </p:cNvPr>
          <p:cNvSpPr/>
          <p:nvPr/>
        </p:nvSpPr>
        <p:spPr>
          <a:xfrm>
            <a:off x="4069835" y="3801276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6E0D-7AD1-9447-B8D8-C1B22BE36DF3}"/>
              </a:ext>
            </a:extLst>
          </p:cNvPr>
          <p:cNvSpPr/>
          <p:nvPr/>
        </p:nvSpPr>
        <p:spPr>
          <a:xfrm>
            <a:off x="4069834" y="4661415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C014F-F0C0-2F4D-BD42-21A5D256D46F}"/>
              </a:ext>
            </a:extLst>
          </p:cNvPr>
          <p:cNvSpPr/>
          <p:nvPr/>
        </p:nvSpPr>
        <p:spPr>
          <a:xfrm>
            <a:off x="4069834" y="5521554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A84071-2CB6-8045-BAC2-76F29D52804C}"/>
              </a:ext>
            </a:extLst>
          </p:cNvPr>
          <p:cNvSpPr/>
          <p:nvPr/>
        </p:nvSpPr>
        <p:spPr>
          <a:xfrm>
            <a:off x="5162751" y="3067604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E15E4-C0F2-4A4C-80BB-3C7D46E59A4A}"/>
              </a:ext>
            </a:extLst>
          </p:cNvPr>
          <p:cNvSpPr/>
          <p:nvPr/>
        </p:nvSpPr>
        <p:spPr>
          <a:xfrm>
            <a:off x="4919478" y="3954756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B2FBDA-7718-7C45-928F-21FFCA8F3E45}"/>
              </a:ext>
            </a:extLst>
          </p:cNvPr>
          <p:cNvSpPr/>
          <p:nvPr/>
        </p:nvSpPr>
        <p:spPr>
          <a:xfrm>
            <a:off x="4981578" y="4790178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Model the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2C6754-4FC0-0F49-8818-3B8EAC181206}"/>
              </a:ext>
            </a:extLst>
          </p:cNvPr>
          <p:cNvSpPr/>
          <p:nvPr/>
        </p:nvSpPr>
        <p:spPr>
          <a:xfrm>
            <a:off x="4122176" y="5681094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9F36A56F-247F-7841-9114-EB02AF25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80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32A590-AB3B-8843-946D-9BA6F3C5FF39}"/>
              </a:ext>
            </a:extLst>
          </p:cNvPr>
          <p:cNvSpPr/>
          <p:nvPr/>
        </p:nvSpPr>
        <p:spPr>
          <a:xfrm>
            <a:off x="2167043" y="3125130"/>
            <a:ext cx="4170257" cy="503693"/>
          </a:xfrm>
          <a:prstGeom prst="rect">
            <a:avLst/>
          </a:prstGeom>
          <a:solidFill>
            <a:schemeClr val="accent4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83829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Asking the right questions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937EEB-F7A3-DE47-A024-83B0C2D9B41D}"/>
              </a:ext>
            </a:extLst>
          </p:cNvPr>
          <p:cNvSpPr/>
          <p:nvPr/>
        </p:nvSpPr>
        <p:spPr>
          <a:xfrm>
            <a:off x="1082907" y="966285"/>
            <a:ext cx="10127783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It’s crucial for your question of inquiry to have precise, defined terms that can be proven true or false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591CD-A10F-514F-A47B-07D4DBE19DFA}"/>
              </a:ext>
            </a:extLst>
          </p:cNvPr>
          <p:cNvSpPr/>
          <p:nvPr/>
        </p:nvSpPr>
        <p:spPr>
          <a:xfrm>
            <a:off x="2571748" y="2557295"/>
            <a:ext cx="712470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“Voting is at an all-time high”</a:t>
            </a:r>
          </a:p>
        </p:txBody>
      </p:sp>
    </p:spTree>
    <p:extLst>
      <p:ext uri="{BB962C8B-B14F-4D97-AF65-F5344CB8AC3E}">
        <p14:creationId xmlns:p14="http://schemas.microsoft.com/office/powerpoint/2010/main" val="2575707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Asking the right questions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1082907" y="966285"/>
            <a:ext cx="10127783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It’s crucial for your question of inquiry to have precise, defined terms that can be proven true or false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4C4277-4E27-2C45-8451-A668BC7B4811}"/>
              </a:ext>
            </a:extLst>
          </p:cNvPr>
          <p:cNvSpPr/>
          <p:nvPr/>
        </p:nvSpPr>
        <p:spPr>
          <a:xfrm>
            <a:off x="2571748" y="2557295"/>
            <a:ext cx="712470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“Voting is at an all-time high”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2C49D8-6AE5-1C4F-A134-1EB842299729}"/>
              </a:ext>
            </a:extLst>
          </p:cNvPr>
          <p:cNvSpPr/>
          <p:nvPr/>
        </p:nvSpPr>
        <p:spPr>
          <a:xfrm>
            <a:off x="1549516" y="3316004"/>
            <a:ext cx="9010652" cy="3391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Where? USA? World-wide?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What type of voting? Presidential races, local elections?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What is our metric? Number of total votes. Percentage of the population?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What’s our actual time scale? “all-time”?</a:t>
            </a:r>
          </a:p>
        </p:txBody>
      </p:sp>
    </p:spTree>
    <p:extLst>
      <p:ext uri="{BB962C8B-B14F-4D97-AF65-F5344CB8AC3E}">
        <p14:creationId xmlns:p14="http://schemas.microsoft.com/office/powerpoint/2010/main" val="2643131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BDDCCC-8E82-7B4D-9386-7A16D31746E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Asking the right questions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2103435" y="1048902"/>
            <a:ext cx="8615248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Imagine the following assertion as the thesis of one’s project: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800D9-468D-AF46-A2B9-6535CA2C4022}"/>
              </a:ext>
            </a:extLst>
          </p:cNvPr>
          <p:cNvSpPr/>
          <p:nvPr/>
        </p:nvSpPr>
        <p:spPr>
          <a:xfrm>
            <a:off x="2644766" y="2163094"/>
            <a:ext cx="690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“People never vote against party lines anymore”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F002D-B795-E04D-A69E-F92B18D71D3B}"/>
              </a:ext>
            </a:extLst>
          </p:cNvPr>
          <p:cNvSpPr/>
          <p:nvPr/>
        </p:nvSpPr>
        <p:spPr>
          <a:xfrm>
            <a:off x="2103435" y="3140518"/>
            <a:ext cx="8615248" cy="300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They then collect some data, run experiments, and conclude by saying they proved their hypothesis.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Take a guess as to what they were trying to investigate, form a more precise question. If time allows, imagine what type of data you’d use and how you’d go about answering it.</a:t>
            </a:r>
          </a:p>
        </p:txBody>
      </p:sp>
    </p:spTree>
    <p:extLst>
      <p:ext uri="{BB962C8B-B14F-4D97-AF65-F5344CB8AC3E}">
        <p14:creationId xmlns:p14="http://schemas.microsoft.com/office/powerpoint/2010/main" val="106454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BDDCCC-8E82-7B4D-9386-7A16D31746E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Asking the right questions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2103435" y="1048902"/>
            <a:ext cx="8615248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Imagine the following assertion as the thesis of one’s project: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800D9-468D-AF46-A2B9-6535CA2C4022}"/>
              </a:ext>
            </a:extLst>
          </p:cNvPr>
          <p:cNvSpPr/>
          <p:nvPr/>
        </p:nvSpPr>
        <p:spPr>
          <a:xfrm>
            <a:off x="2644766" y="2163094"/>
            <a:ext cx="690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“People never vote against party lines anymore”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F002D-B795-E04D-A69E-F92B18D71D3B}"/>
              </a:ext>
            </a:extLst>
          </p:cNvPr>
          <p:cNvSpPr/>
          <p:nvPr/>
        </p:nvSpPr>
        <p:spPr>
          <a:xfrm>
            <a:off x="2103435" y="3140518"/>
            <a:ext cx="8615248" cy="300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Roman" panose="02000503020000020003" pitchFamily="2" charset="0"/>
              </a:rPr>
              <a:t>They then collect some data, run experiments, and conclude by saying they proved their hypothesis.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Take a guess as to what they were trying to investigate, form a more precise question. If time allows, imagine what type of data you’d use and how you’d go about answering it.</a:t>
            </a:r>
          </a:p>
        </p:txBody>
      </p:sp>
    </p:spTree>
    <p:extLst>
      <p:ext uri="{BB962C8B-B14F-4D97-AF65-F5344CB8AC3E}">
        <p14:creationId xmlns:p14="http://schemas.microsoft.com/office/powerpoint/2010/main" val="3924523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6AC22D6-2573-A54E-B11A-98D103282CE9}"/>
              </a:ext>
            </a:extLst>
          </p:cNvPr>
          <p:cNvSpPr/>
          <p:nvPr/>
        </p:nvSpPr>
        <p:spPr>
          <a:xfrm>
            <a:off x="2141643" y="3990584"/>
            <a:ext cx="6278457" cy="444133"/>
          </a:xfrm>
          <a:prstGeom prst="rect">
            <a:avLst/>
          </a:prstGeom>
          <a:solidFill>
            <a:schemeClr val="accent4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60655" y="2428916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60655" y="2508480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4878" y="1599328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4878" y="1680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60655" y="3245707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60655" y="3326797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49504" y="4071756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49504" y="4162471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Agenda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77F5CC9-8FA2-C644-BD90-577E3897F555}"/>
              </a:ext>
            </a:extLst>
          </p:cNvPr>
          <p:cNvSpPr txBox="1">
            <a:spLocks/>
          </p:cNvSpPr>
          <p:nvPr/>
        </p:nvSpPr>
        <p:spPr>
          <a:xfrm>
            <a:off x="2141643" y="1091278"/>
            <a:ext cx="9509831" cy="384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data?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Aspects of data: formats, scope, biases,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Asking precise questions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Parsing data with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778794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7404217" y="6307400"/>
            <a:ext cx="4076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303336"/>
                </a:solidFill>
                <a:latin typeface="Avenir Roman" panose="02000503020000020003" pitchFamily="2" charset="0"/>
              </a:rPr>
              <a:t>* Not a Taylor Swift song</a:t>
            </a:r>
            <a:endParaRPr lang="en-US" sz="20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A0723-199F-A34E-A2A0-B7C5356487DB}"/>
              </a:ext>
            </a:extLst>
          </p:cNvPr>
          <p:cNvSpPr/>
          <p:nvPr/>
        </p:nvSpPr>
        <p:spPr>
          <a:xfrm>
            <a:off x="2065335" y="2166502"/>
            <a:ext cx="8615248" cy="93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500"/>
              </a:spcBef>
            </a:pPr>
            <a:r>
              <a:rPr lang="en-US" sz="4000" b="1" dirty="0">
                <a:latin typeface="Avenir Roman" panose="02000503020000020003" pitchFamily="2" charset="0"/>
              </a:rPr>
              <a:t>Regular Ex*</a:t>
            </a:r>
          </a:p>
        </p:txBody>
      </p:sp>
    </p:spTree>
    <p:extLst>
      <p:ext uri="{BB962C8B-B14F-4D97-AF65-F5344CB8AC3E}">
        <p14:creationId xmlns:p14="http://schemas.microsoft.com/office/powerpoint/2010/main" val="3619597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7FB9E0-1D4B-F341-A146-71B0C1B9435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E340F-EC2D-224E-92D3-164BA4A40D5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F002D-B795-E04D-A69E-F92B18D71D3B}"/>
              </a:ext>
            </a:extLst>
          </p:cNvPr>
          <p:cNvSpPr/>
          <p:nvPr/>
        </p:nvSpPr>
        <p:spPr>
          <a:xfrm>
            <a:off x="1549516" y="1173135"/>
            <a:ext cx="9781324" cy="456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500"/>
              </a:spcBef>
            </a:pPr>
            <a:r>
              <a:rPr lang="en-US" sz="2400" dirty="0">
                <a:latin typeface="Avenir Roman" panose="02000503020000020003" pitchFamily="2" charset="0"/>
              </a:rPr>
              <a:t>Many datasets are laboriously curated, and are said to be “</a:t>
            </a:r>
            <a:r>
              <a:rPr lang="en-US" sz="2400" b="1" dirty="0">
                <a:latin typeface="Avenir Roman" panose="02000503020000020003" pitchFamily="2" charset="0"/>
              </a:rPr>
              <a:t>cleaned</a:t>
            </a:r>
            <a:r>
              <a:rPr lang="en-US" sz="2400" dirty="0">
                <a:latin typeface="Avenir Roman" panose="02000503020000020003" pitchFamily="2" charset="0"/>
              </a:rPr>
              <a:t>”</a:t>
            </a:r>
          </a:p>
          <a:p>
            <a:pPr>
              <a:lnSpc>
                <a:spcPct val="150000"/>
              </a:lnSpc>
              <a:spcBef>
                <a:spcPts val="2500"/>
              </a:spcBef>
            </a:pPr>
            <a:r>
              <a:rPr lang="en-US" sz="2400" dirty="0">
                <a:latin typeface="Avenir Roman" panose="02000503020000020003" pitchFamily="2" charset="0"/>
              </a:rPr>
              <a:t>A </a:t>
            </a:r>
            <a:r>
              <a:rPr lang="en-US" sz="2400" b="1" dirty="0">
                <a:latin typeface="Avenir Roman" panose="02000503020000020003" pitchFamily="2" charset="0"/>
              </a:rPr>
              <a:t>cleaned</a:t>
            </a:r>
            <a:r>
              <a:rPr lang="en-US" sz="2400" dirty="0">
                <a:latin typeface="Avenir Roman" panose="02000503020000020003" pitchFamily="2" charset="0"/>
              </a:rPr>
              <a:t> dataset is one that has been taken from its original raw form, and has been modified (e.g., errors fixed, missing data amended, extraneous information removed) to a form that is easy for processing.</a:t>
            </a:r>
          </a:p>
          <a:p>
            <a:pPr>
              <a:lnSpc>
                <a:spcPct val="150000"/>
              </a:lnSpc>
              <a:spcBef>
                <a:spcPts val="2500"/>
              </a:spcBef>
            </a:pPr>
            <a:r>
              <a:rPr lang="en-US" sz="2400" dirty="0">
                <a:latin typeface="Avenir Roman" panose="02000503020000020003" pitchFamily="2" charset="0"/>
              </a:rPr>
              <a:t>For example, often we want to remove or replace characters from the original text to simplify the grouping of words or sentences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48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F002D-B795-E04D-A69E-F92B18D71D3B}"/>
              </a:ext>
            </a:extLst>
          </p:cNvPr>
          <p:cNvSpPr/>
          <p:nvPr/>
        </p:nvSpPr>
        <p:spPr>
          <a:xfrm>
            <a:off x="1549516" y="1236635"/>
            <a:ext cx="9781324" cy="4627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500"/>
              </a:spcBef>
            </a:pPr>
            <a:r>
              <a:rPr lang="en-US" sz="2400" dirty="0">
                <a:latin typeface="Avenir Roman" panose="02000503020000020003" pitchFamily="2" charset="0"/>
              </a:rPr>
              <a:t>Often with text data, you are interested in finding words or phrases that match a pattern (e.g., a bunch of letters together followed by a comma)</a:t>
            </a:r>
          </a:p>
          <a:p>
            <a:pPr>
              <a:lnSpc>
                <a:spcPct val="150000"/>
              </a:lnSpc>
              <a:spcBef>
                <a:spcPts val="2500"/>
              </a:spcBef>
            </a:pPr>
            <a:endParaRPr lang="en-US" sz="2400" dirty="0">
              <a:latin typeface="Avenir Roman" panose="02000503020000020003" pitchFamily="2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Avenir Roman" panose="02000503020000020003" pitchFamily="2" charset="0"/>
              </a:rPr>
              <a:t>If the pattern is found, then you often want to either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Roman" panose="02000503020000020003" pitchFamily="2" charset="0"/>
              </a:rPr>
              <a:t>replace</a:t>
            </a:r>
            <a:r>
              <a:rPr lang="en-US" sz="2400" dirty="0">
                <a:latin typeface="Avenir Roman" panose="02000503020000020003" pitchFamily="2" charset="0"/>
              </a:rPr>
              <a:t> that pattern (e.g., remove the comma) and/or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Roman" panose="02000503020000020003" pitchFamily="2" charset="0"/>
              </a:rPr>
              <a:t>return</a:t>
            </a:r>
            <a:r>
              <a:rPr lang="en-US" sz="2400" dirty="0">
                <a:latin typeface="Avenir Roman" panose="02000503020000020003" pitchFamily="2" charset="0"/>
              </a:rPr>
              <a:t> the contents that matched the pattern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77077-E6F9-2244-B499-C9298D466C5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6F1E2F-7423-8F43-965D-05A1B0F2D4FC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4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2487486" y="1089670"/>
            <a:ext cx="8126859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BF914-9096-C04A-BA32-DA6B8079667D}"/>
              </a:ext>
            </a:extLst>
          </p:cNvPr>
          <p:cNvSpPr/>
          <p:nvPr/>
        </p:nvSpPr>
        <p:spPr>
          <a:xfrm>
            <a:off x="2487486" y="2717506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in digital form that can be transmitted or processed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C19CA3A-15A3-A242-A2E6-A9C213AF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F24F9-78F8-624A-9337-D9349838A10F}"/>
              </a:ext>
            </a:extLst>
          </p:cNvPr>
          <p:cNvSpPr/>
          <p:nvPr/>
        </p:nvSpPr>
        <p:spPr>
          <a:xfrm>
            <a:off x="2487486" y="4345342"/>
            <a:ext cx="8458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output by a sensing device or organ that includes both useful and irrelevant or redundant information and must be processed to be meaningful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F828A-45CA-9644-ACE0-E343136745F3}"/>
              </a:ext>
            </a:extLst>
          </p:cNvPr>
          <p:cNvSpPr/>
          <p:nvPr/>
        </p:nvSpPr>
        <p:spPr>
          <a:xfrm>
            <a:off x="587626" y="1089670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BFD49F-5B5B-8642-8FA1-B284E5673C7E}"/>
              </a:ext>
            </a:extLst>
          </p:cNvPr>
          <p:cNvSpPr/>
          <p:nvPr/>
        </p:nvSpPr>
        <p:spPr>
          <a:xfrm>
            <a:off x="587626" y="2717506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F10DEE-31B1-EF41-9DC6-90C4BC25AD50}"/>
              </a:ext>
            </a:extLst>
          </p:cNvPr>
          <p:cNvSpPr/>
          <p:nvPr/>
        </p:nvSpPr>
        <p:spPr>
          <a:xfrm>
            <a:off x="587626" y="4345342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24F25-4DC0-2344-ADA7-16BB5408F9E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5ADD3-103D-3143-AFDA-9F3A7E7C392F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3988790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F002D-B795-E04D-A69E-F92B18D71D3B}"/>
              </a:ext>
            </a:extLst>
          </p:cNvPr>
          <p:cNvSpPr/>
          <p:nvPr/>
        </p:nvSpPr>
        <p:spPr>
          <a:xfrm>
            <a:off x="2273357" y="4979528"/>
            <a:ext cx="7721484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500"/>
              </a:spcBef>
            </a:pPr>
            <a:r>
              <a:rPr lang="en-US" sz="2400" dirty="0">
                <a:latin typeface="Avenir Roman" panose="02000503020000020003" pitchFamily="2" charset="0"/>
              </a:rPr>
              <a:t>How would you extract the hashtag from this tweet?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FE032-A4A0-2440-AD7E-7E4F47373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0" y="887804"/>
            <a:ext cx="11229240" cy="35210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11567-F504-CB4E-B7F3-8F407128EE9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D8DAC-7E68-894E-B315-A88C0894594E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47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F6007-53FF-E74A-A669-E0C0EAB8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42" y="528469"/>
            <a:ext cx="10014658" cy="62511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D00F6-23F8-0843-AD21-D35D8E9F639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9B4C7-D634-8D42-9BFB-95DF740FBAA8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2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CAF80-5217-3549-A886-3A9C6B0F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52" y="1422400"/>
            <a:ext cx="8471331" cy="2940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49DC7C-2531-9847-9B97-D6DDFB6C9B3B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7E860-6F58-AD4C-821A-5C9635F560D6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39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2A2EE-0F8A-8347-A8DD-C493785B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16" y="1600200"/>
            <a:ext cx="9274313" cy="2895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45ED9E-AF2A-244D-92CC-003F46B09A3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61375-0869-BF47-841E-E807849680B6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6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24130-E0ED-BF42-B062-3A89629A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0" y="634311"/>
            <a:ext cx="11188700" cy="57128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9B14B5-1185-CB49-86C9-0290FBE1252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9AE5F0-A7F9-064E-82CD-08A03933DC72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995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A2918F-8496-3649-8F84-437FF192A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28" y="1054100"/>
            <a:ext cx="9157855" cy="4197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FEF996-8F73-E649-9BD5-DAECD44E79AA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9553B1-8D28-6F41-8764-DA7B974F4D15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04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BFC3B-F8F2-2E44-A40A-E5612023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65" y="1041400"/>
            <a:ext cx="9789049" cy="4800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DC505-CE4B-E04C-9401-22586A559B8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EFE25-3676-CB42-B60F-708EFEAE7011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17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D259A-18CA-DF4F-A298-DE4C8E8D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34" y="1263650"/>
            <a:ext cx="9966649" cy="3867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7DAA9B-3E05-FE43-A2F5-7CE4526F5EC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88849-30B2-F440-92F8-88C9EABC166C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1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9CD7FD7F-23D8-AD43-9B12-779D20EC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A2E0D-F7BE-1C43-9D8B-ED2509DA8B9F}"/>
              </a:ext>
            </a:extLst>
          </p:cNvPr>
          <p:cNvSpPr/>
          <p:nvPr/>
        </p:nvSpPr>
        <p:spPr>
          <a:xfrm>
            <a:off x="2552700" y="1723936"/>
            <a:ext cx="8165983" cy="246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Patterns work by matching on: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specific characters (e.g., ‘z’) or</a:t>
            </a: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large categories of characters (e.g., all lowercased letters or all digits)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6BCCC-A336-884F-91AE-B6CA1C1737A6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9D5D1-D384-564E-B422-41216E6323A0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5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WORKED EXAMPLE:"/>
          <p:cNvSpPr txBox="1">
            <a:spLocks noGrp="1"/>
          </p:cNvSpPr>
          <p:nvPr>
            <p:ph type="body" sz="half" idx="1"/>
          </p:nvPr>
        </p:nvSpPr>
        <p:spPr>
          <a:xfrm>
            <a:off x="2019790" y="1581150"/>
            <a:ext cx="8622810" cy="971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7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sz="5400" dirty="0"/>
              <a:t>WORKED EXAMPLE:</a:t>
            </a:r>
          </a:p>
        </p:txBody>
      </p:sp>
      <p:sp>
        <p:nvSpPr>
          <p:cNvPr id="302" name="“Code didn't work, no idea why…”"/>
          <p:cNvSpPr txBox="1"/>
          <p:nvPr/>
        </p:nvSpPr>
        <p:spPr>
          <a:xfrm>
            <a:off x="3813165" y="3588903"/>
            <a:ext cx="461504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587022">
              <a:defRPr sz="3200" b="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2250"/>
              <a:t>“Code didn't work, no idea why…”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340983" y="6403676"/>
            <a:ext cx="571617" cy="2511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69</a:t>
            </a:fld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CB9D0-AAB2-5645-BDB9-A0E3E8F0D128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017EF-E2D3-D24F-BD7F-1D938A661D0F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394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FE6CAD-3561-574D-BABC-7ECD40B1A6E5}"/>
              </a:ext>
            </a:extLst>
          </p:cNvPr>
          <p:cNvSpPr/>
          <p:nvPr/>
        </p:nvSpPr>
        <p:spPr>
          <a:xfrm>
            <a:off x="4546600" y="2717506"/>
            <a:ext cx="1616752" cy="4535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2487486" y="1089670"/>
            <a:ext cx="8126859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BF914-9096-C04A-BA32-DA6B8079667D}"/>
              </a:ext>
            </a:extLst>
          </p:cNvPr>
          <p:cNvSpPr/>
          <p:nvPr/>
        </p:nvSpPr>
        <p:spPr>
          <a:xfrm>
            <a:off x="2487486" y="2717506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in digital form that can be transmitted or processed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C19CA3A-15A3-A242-A2E6-A9C213AF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0AFFD2-3261-484B-9D99-87734E9418F4}"/>
              </a:ext>
            </a:extLst>
          </p:cNvPr>
          <p:cNvSpPr/>
          <p:nvPr/>
        </p:nvSpPr>
        <p:spPr>
          <a:xfrm>
            <a:off x="2487486" y="4345342"/>
            <a:ext cx="8458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output by a sensing device or organ that includes both useful and irrelevant or redundant information and must be processed to be meaningful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D011A8-AF83-484A-96D1-C3FF0E472C01}"/>
              </a:ext>
            </a:extLst>
          </p:cNvPr>
          <p:cNvSpPr/>
          <p:nvPr/>
        </p:nvSpPr>
        <p:spPr>
          <a:xfrm>
            <a:off x="587626" y="1089670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ECE11-837C-F040-A5FC-6E943A546EED}"/>
              </a:ext>
            </a:extLst>
          </p:cNvPr>
          <p:cNvSpPr/>
          <p:nvPr/>
        </p:nvSpPr>
        <p:spPr>
          <a:xfrm>
            <a:off x="587626" y="2717506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3DBEF6-72F6-294F-9EDC-8B6854D2AD82}"/>
              </a:ext>
            </a:extLst>
          </p:cNvPr>
          <p:cNvSpPr/>
          <p:nvPr/>
        </p:nvSpPr>
        <p:spPr>
          <a:xfrm>
            <a:off x="587626" y="4345342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8D0F1-CE3A-0E48-99BA-59B5D3F1B55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0E8E51-EB3D-6D4C-BB5A-4F5D77233395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1600650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70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sz="2800" dirty="0"/>
              <a:t>Specific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‘a’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5" name="“Code didn't work, no idea why…”">
            <a:extLst>
              <a:ext uri="{FF2B5EF4-FFF2-40B4-BE49-F238E27FC236}">
                <a16:creationId xmlns:a16="http://schemas.microsoft.com/office/drawing/2014/main" id="{8FEAD902-75C1-794C-B868-01E2B37A0E25}"/>
              </a:ext>
            </a:extLst>
          </p:cNvPr>
          <p:cNvSpPr txBox="1"/>
          <p:nvPr/>
        </p:nvSpPr>
        <p:spPr>
          <a:xfrm>
            <a:off x="2588760" y="5392905"/>
            <a:ext cx="7014480" cy="42404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r>
              <a:rPr lang="en-US" sz="2400" dirty="0"/>
              <a:t>Output: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DCCAE-6923-3848-A5B6-085F606426AD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3C1752-FA8C-DE49-915F-1D1EB4F946BA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8901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71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sz="2800" dirty="0"/>
              <a:t>Specific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sz="2800" dirty="0" err="1">
                <a:solidFill>
                  <a:srgbClr val="FF0000"/>
                </a:solidFill>
              </a:rPr>
              <a:t>a</a:t>
            </a:r>
            <a:r>
              <a:rPr lang="en-US" sz="2800" dirty="0" err="1">
                <a:solidFill>
                  <a:srgbClr val="FF0000"/>
                </a:solidFill>
              </a:rPr>
              <a:t>eiouy</a:t>
            </a:r>
            <a:r>
              <a:rPr lang="en-US" sz="2800" dirty="0">
                <a:solidFill>
                  <a:srgbClr val="FF0000"/>
                </a:solidFill>
              </a:rPr>
              <a:t>]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88760" y="5283552"/>
            <a:ext cx="7014480" cy="42404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r>
              <a:rPr lang="en-US" sz="2400" dirty="0"/>
              <a:t>Output: ['o', 'e', '</a:t>
            </a:r>
            <a:r>
              <a:rPr lang="en-US" sz="2400" dirty="0" err="1"/>
              <a:t>i</a:t>
            </a:r>
            <a:r>
              <a:rPr lang="en-US" sz="2400" dirty="0"/>
              <a:t>', 'o', 'o', '</a:t>
            </a:r>
            <a:r>
              <a:rPr lang="en-US" sz="2400" dirty="0" err="1"/>
              <a:t>i</a:t>
            </a:r>
            <a:r>
              <a:rPr lang="en-US" sz="2400" dirty="0"/>
              <a:t>', 'e', 'a', 'y']</a:t>
            </a:r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327916" y="4048824"/>
            <a:ext cx="79268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2400" dirty="0"/>
              <a:t>The [ ]  brackets denote “any of these characters”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6D35D-11AE-AD4F-B747-9D60289C4C6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CCACF4-A909-B54B-B0DA-5A3197553AE6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3812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72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sz="2800" dirty="0"/>
              <a:t>Specific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sz="2800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-z]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88760" y="5098887"/>
            <a:ext cx="6999740" cy="793379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[‘o', 'd', 'e', 'd', '</a:t>
            </a:r>
            <a:r>
              <a:rPr lang="en-US" sz="2400" dirty="0" err="1"/>
              <a:t>i</a:t>
            </a:r>
            <a:r>
              <a:rPr lang="en-US" sz="2400" dirty="0"/>
              <a:t>', 'd', 'n', 't', 'w', 'o', 'r', 'k', 'n’, 	    'o', '</a:t>
            </a:r>
            <a:r>
              <a:rPr lang="en-US" sz="2400" dirty="0" err="1"/>
              <a:t>i</a:t>
            </a:r>
            <a:r>
              <a:rPr lang="en-US" sz="2400" dirty="0"/>
              <a:t>', 'd', 'e', 'a', 'w', 'h', 'y']</a:t>
            </a:r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327916" y="4048824"/>
            <a:ext cx="79268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2400" dirty="0"/>
              <a:t>The [ ]  brackets denote “any of these characters”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B24CB-3A7F-9A4C-B9C2-962B7A04172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E0C91A-0C37-B440-9259-9D367C3D25DE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798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73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sz="2800" dirty="0"/>
              <a:t>Specific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sz="2800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  <a:r>
              <a:rPr lang="en-US" sz="2800" dirty="0" err="1">
                <a:solidFill>
                  <a:srgbClr val="FF0000"/>
                </a:solidFill>
              </a:rPr>
              <a:t>zA</a:t>
            </a:r>
            <a:r>
              <a:rPr lang="en-US" sz="2800" dirty="0">
                <a:solidFill>
                  <a:srgbClr val="FF0000"/>
                </a:solidFill>
              </a:rPr>
              <a:t>-Z]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88760" y="5098888"/>
            <a:ext cx="6999740" cy="793379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['C', 'o', 'd', 'e', 'd', '</a:t>
            </a:r>
            <a:r>
              <a:rPr lang="en-US" sz="2400" dirty="0" err="1"/>
              <a:t>i</a:t>
            </a:r>
            <a:r>
              <a:rPr lang="en-US" sz="2400" dirty="0"/>
              <a:t>', 'd', 'n', 't', 'w', 'o', 'r', 'k’, 	   'n', 'o', '</a:t>
            </a:r>
            <a:r>
              <a:rPr lang="en-US" sz="2400" dirty="0" err="1"/>
              <a:t>i</a:t>
            </a:r>
            <a:r>
              <a:rPr lang="en-US" sz="2400" dirty="0"/>
              <a:t>', 'd', 'e', 'a', 'w', 'h', 'y']</a:t>
            </a:r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327916" y="4048824"/>
            <a:ext cx="79268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2400" dirty="0"/>
              <a:t>The [ ]  brackets denote “any of these characters”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5D06A7-4DEF-0B4B-86A3-A98173DAAB61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BC2E0-704D-7C41-B42D-7CC756B4758C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9685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74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2800" dirty="0"/>
              <a:t>Repeated</a:t>
            </a:r>
            <a:r>
              <a:rPr sz="2800" dirty="0"/>
              <a:t>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sz="2800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  <a:r>
              <a:rPr lang="en-US" sz="2800" dirty="0" err="1">
                <a:solidFill>
                  <a:srgbClr val="FF0000"/>
                </a:solidFill>
              </a:rPr>
              <a:t>zA</a:t>
            </a:r>
            <a:r>
              <a:rPr lang="en-US" sz="2800" dirty="0">
                <a:solidFill>
                  <a:srgbClr val="FF0000"/>
                </a:solidFill>
              </a:rPr>
              <a:t>-Z]+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96130" y="5169254"/>
            <a:ext cx="6999740" cy="42404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['Code', '</a:t>
            </a:r>
            <a:r>
              <a:rPr lang="en-US" sz="2400" dirty="0" err="1"/>
              <a:t>didn</a:t>
            </a:r>
            <a:r>
              <a:rPr lang="en-US" sz="2400" dirty="0"/>
              <a:t>', 't', 'work', 'no', 'idea', 'why']</a:t>
            </a:r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327916" y="3864158"/>
            <a:ext cx="792684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sz="2400" dirty="0"/>
              <a:t>The + sign means 1 or more occurrences must appear</a:t>
            </a:r>
            <a:br>
              <a:rPr lang="en-US" sz="2400" dirty="0"/>
            </a:br>
            <a:r>
              <a:rPr lang="en-US" sz="2400" dirty="0"/>
              <a:t>(greedy approach of matching)</a:t>
            </a:r>
            <a:endParaRPr sz="2400" dirty="0"/>
          </a:p>
        </p:txBody>
      </p:sp>
      <p:sp>
        <p:nvSpPr>
          <p:cNvPr id="11" name="Arrow">
            <a:extLst>
              <a:ext uri="{FF2B5EF4-FFF2-40B4-BE49-F238E27FC236}">
                <a16:creationId xmlns:a16="http://schemas.microsoft.com/office/drawing/2014/main" id="{E956B337-A9ED-044A-87AD-2CE9BDA35D6F}"/>
              </a:ext>
            </a:extLst>
          </p:cNvPr>
          <p:cNvSpPr/>
          <p:nvPr/>
        </p:nvSpPr>
        <p:spPr>
          <a:xfrm rot="5399165">
            <a:off x="5208604" y="1902994"/>
            <a:ext cx="1020174" cy="482837"/>
          </a:xfrm>
          <a:prstGeom prst="rightArrow">
            <a:avLst>
              <a:gd name="adj1" fmla="val 32000"/>
              <a:gd name="adj2" fmla="val 9414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4612D-EC4E-494B-A446-CE7CB05A8A3B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C914C9-90AE-2846-96A9-1AC59DF28FD3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39243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75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2800" dirty="0"/>
              <a:t>Repeated</a:t>
            </a:r>
            <a:r>
              <a:rPr sz="2800" dirty="0"/>
              <a:t> Characters</a:t>
            </a:r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“Code didn't work, no idea why…”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sz="2800" dirty="0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-</a:t>
            </a:r>
            <a:r>
              <a:rPr lang="en-US" sz="2800" dirty="0" err="1">
                <a:solidFill>
                  <a:srgbClr val="FF0000"/>
                </a:solidFill>
              </a:rPr>
              <a:t>zA</a:t>
            </a:r>
            <a:r>
              <a:rPr lang="en-US" sz="2800" dirty="0">
                <a:solidFill>
                  <a:srgbClr val="FF0000"/>
                </a:solidFill>
              </a:rPr>
              <a:t>-Z]*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96130" y="4799923"/>
            <a:ext cx="7259070" cy="1162711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['Code', '', '</a:t>
            </a:r>
            <a:r>
              <a:rPr lang="en-US" sz="2400" dirty="0" err="1"/>
              <a:t>didn</a:t>
            </a:r>
            <a:r>
              <a:rPr lang="en-US" sz="2400" dirty="0"/>
              <a:t>', '', 't', '', 'work', '', '', 'no', ’’, 	   'idea’,'', 'why’,  ’’  ,    ’’   ,    ’’ ,  ‘’]</a:t>
            </a:r>
          </a:p>
          <a:p>
            <a:endParaRPr lang="en-US" sz="2400" dirty="0"/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327916" y="3864158"/>
            <a:ext cx="792684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sz="2400" dirty="0"/>
              <a:t>The * sign means 0 or more occurrences must appear</a:t>
            </a:r>
          </a:p>
          <a:p>
            <a:r>
              <a:rPr lang="en-US" sz="2400" dirty="0"/>
              <a:t>(greedy approach of matching)</a:t>
            </a:r>
            <a:endParaRPr sz="2400" dirty="0"/>
          </a:p>
        </p:txBody>
      </p:sp>
      <p:sp>
        <p:nvSpPr>
          <p:cNvPr id="11" name="Arrow">
            <a:extLst>
              <a:ext uri="{FF2B5EF4-FFF2-40B4-BE49-F238E27FC236}">
                <a16:creationId xmlns:a16="http://schemas.microsoft.com/office/drawing/2014/main" id="{E956B337-A9ED-044A-87AD-2CE9BDA35D6F}"/>
              </a:ext>
            </a:extLst>
          </p:cNvPr>
          <p:cNvSpPr/>
          <p:nvPr/>
        </p:nvSpPr>
        <p:spPr>
          <a:xfrm rot="5399165">
            <a:off x="5208604" y="1902994"/>
            <a:ext cx="1020174" cy="482837"/>
          </a:xfrm>
          <a:prstGeom prst="rightArrow">
            <a:avLst>
              <a:gd name="adj1" fmla="val 32000"/>
              <a:gd name="adj2" fmla="val 9414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B6C01-D191-7B41-8CCE-19E1A557709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6FCD8E-7719-944C-98F6-9698178D01E6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6073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76</a:t>
            </a:fld>
            <a:endParaRPr dirty="0"/>
          </a:p>
        </p:txBody>
      </p:sp>
      <p:sp>
        <p:nvSpPr>
          <p:cNvPr id="12" name="Specific Characters">
            <a:extLst>
              <a:ext uri="{FF2B5EF4-FFF2-40B4-BE49-F238E27FC236}">
                <a16:creationId xmlns:a16="http://schemas.microsoft.com/office/drawing/2014/main" id="{01E1E280-3EA1-DA4B-9CD8-6144F8405898}"/>
              </a:ext>
            </a:extLst>
          </p:cNvPr>
          <p:cNvSpPr txBox="1"/>
          <p:nvPr/>
        </p:nvSpPr>
        <p:spPr>
          <a:xfrm>
            <a:off x="1436638" y="1032794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2800" dirty="0"/>
              <a:t>Repeated</a:t>
            </a:r>
            <a:r>
              <a:rPr sz="2800" dirty="0"/>
              <a:t> Characters</a:t>
            </a:r>
          </a:p>
        </p:txBody>
      </p:sp>
      <p:sp>
        <p:nvSpPr>
          <p:cNvPr id="15" name="Instead of matching on 0 or more or 1 or more occurrences, you can also specify an exact number of occurrences N with {N}">
            <a:extLst>
              <a:ext uri="{FF2B5EF4-FFF2-40B4-BE49-F238E27FC236}">
                <a16:creationId xmlns:a16="http://schemas.microsoft.com/office/drawing/2014/main" id="{1BF0B857-E50A-2C4B-A06D-8B84D6C080C7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2348363" y="2347779"/>
            <a:ext cx="7885945" cy="203372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SzTx/>
              <a:buNone/>
            </a:lvl1pPr>
          </a:lstStyle>
          <a:p>
            <a:pPr>
              <a:lnSpc>
                <a:spcPct val="150000"/>
              </a:lnSpc>
            </a:pPr>
            <a:r>
              <a:rPr sz="2800" dirty="0">
                <a:latin typeface="Avenir Roman" panose="02000503020000020003" pitchFamily="2" charset="0"/>
              </a:rPr>
              <a:t>Instead of matching on 0 or more or 1 or more occurrences, you can also specify an exact number of occurrences N with {N}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2A4AA-E334-5B47-A8A2-24C31D5477D4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56A833-7656-FB4F-A398-97D3B6DB52A9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369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77</a:t>
            </a:fld>
            <a:endParaRPr dirty="0"/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</a:t>
            </a:r>
            <a:r>
              <a:rPr lang="en-US" sz="2800" dirty="0">
                <a:solidFill>
                  <a:srgbClr val="FF0000"/>
                </a:solidFill>
              </a:rPr>
              <a:t>555-123-1234, 33-555-123-5678</a:t>
            </a:r>
            <a:r>
              <a:rPr sz="2800" dirty="0">
                <a:solidFill>
                  <a:srgbClr val="FF0000"/>
                </a:solidFill>
              </a:rPr>
              <a:t>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\d{3}-\d{3}-\d{4}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4" name="“Code didn't work, no idea why…”">
            <a:extLst>
              <a:ext uri="{FF2B5EF4-FFF2-40B4-BE49-F238E27FC236}">
                <a16:creationId xmlns:a16="http://schemas.microsoft.com/office/drawing/2014/main" id="{8AD50DF0-B1D1-C646-835E-BA7CE1A82189}"/>
              </a:ext>
            </a:extLst>
          </p:cNvPr>
          <p:cNvSpPr txBox="1"/>
          <p:nvPr/>
        </p:nvSpPr>
        <p:spPr>
          <a:xfrm>
            <a:off x="2596130" y="5169255"/>
            <a:ext cx="7259070" cy="42404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['555-123-1234', '555-123-5678']</a:t>
            </a:r>
          </a:p>
        </p:txBody>
      </p:sp>
      <p:sp>
        <p:nvSpPr>
          <p:cNvPr id="10" name="The [ ]  brackets denote “any of these characters”">
            <a:extLst>
              <a:ext uri="{FF2B5EF4-FFF2-40B4-BE49-F238E27FC236}">
                <a16:creationId xmlns:a16="http://schemas.microsoft.com/office/drawing/2014/main" id="{22149EDD-43C5-1142-A370-8EAD27D5B733}"/>
              </a:ext>
            </a:extLst>
          </p:cNvPr>
          <p:cNvSpPr txBox="1"/>
          <p:nvPr/>
        </p:nvSpPr>
        <p:spPr>
          <a:xfrm>
            <a:off x="2528396" y="4039930"/>
            <a:ext cx="79268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sz="2400" dirty="0"/>
              <a:t>\d{3} means exactly 3 single-digits in a row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D54928-A616-F546-9747-E5AC1AC2A67C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82BFD5-2C94-4F44-8E0E-1500B939C1EA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51259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78</a:t>
            </a:fld>
            <a:endParaRPr dirty="0"/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</a:t>
            </a:r>
            <a:r>
              <a:rPr lang="en-US" sz="2800" dirty="0">
                <a:solidFill>
                  <a:srgbClr val="FF0000"/>
                </a:solidFill>
              </a:rPr>
              <a:t>555-123-1234, 33-555-123-5678</a:t>
            </a:r>
            <a:r>
              <a:rPr sz="2800" dirty="0">
                <a:solidFill>
                  <a:srgbClr val="FF0000"/>
                </a:solidFill>
              </a:rPr>
              <a:t>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\d{1,3}-\d{3}-\d{3}-\d{4}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5" name="What do you think this matches?">
            <a:extLst>
              <a:ext uri="{FF2B5EF4-FFF2-40B4-BE49-F238E27FC236}">
                <a16:creationId xmlns:a16="http://schemas.microsoft.com/office/drawing/2014/main" id="{D807C3D8-F285-3C47-9A48-34B56FF55DB3}"/>
              </a:ext>
            </a:extLst>
          </p:cNvPr>
          <p:cNvSpPr txBox="1"/>
          <p:nvPr/>
        </p:nvSpPr>
        <p:spPr>
          <a:xfrm>
            <a:off x="3282032" y="4440727"/>
            <a:ext cx="535640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rPr sz="2800" dirty="0">
                <a:latin typeface="Avenir Roman" panose="02000503020000020003" pitchFamily="2" charset="0"/>
              </a:rPr>
              <a:t>What do you think this matches?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87A861-5187-D644-B674-221E2D729397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7C65D-F9D0-584E-9E3B-F9F21BA95C14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843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79</a:t>
            </a:fld>
            <a:endParaRPr dirty="0"/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2251841"/>
            <a:ext cx="9884601" cy="1347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/>
              <a:t>text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“</a:t>
            </a:r>
            <a:r>
              <a:rPr lang="en-US" sz="2800" dirty="0">
                <a:solidFill>
                  <a:srgbClr val="FF0000"/>
                </a:solidFill>
              </a:rPr>
              <a:t>555-123-1234, 33-555-123-5678</a:t>
            </a:r>
            <a:r>
              <a:rPr sz="2800" dirty="0">
                <a:solidFill>
                  <a:srgbClr val="FF0000"/>
                </a:solidFill>
              </a:rPr>
              <a:t>”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 = </a:t>
            </a:r>
            <a:r>
              <a:rPr sz="2800" dirty="0">
                <a:solidFill>
                  <a:srgbClr val="FF0000"/>
                </a:solidFill>
              </a:rPr>
              <a:t>‘</a:t>
            </a:r>
            <a:r>
              <a:rPr lang="en-US" sz="2800" dirty="0">
                <a:solidFill>
                  <a:srgbClr val="FF0000"/>
                </a:solidFill>
              </a:rPr>
              <a:t>\d{1,3}-\d{3}-\d{3}-\d{4}</a:t>
            </a:r>
            <a:r>
              <a:rPr sz="2800" dirty="0">
                <a:solidFill>
                  <a:srgbClr val="FF0000"/>
                </a:solidFill>
              </a:rPr>
              <a:t>’</a:t>
            </a:r>
          </a:p>
          <a:p>
            <a:pPr algn="l" defTabSz="587022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 err="1">
                <a:solidFill>
                  <a:schemeClr val="accent1">
                    <a:lumOff val="-13575"/>
                  </a:schemeClr>
                </a:solidFill>
              </a:rPr>
              <a:t>re</a:t>
            </a:r>
            <a:r>
              <a:rPr sz="2800" dirty="0" err="1"/>
              <a:t>.</a:t>
            </a:r>
            <a:r>
              <a:rPr sz="2800" b="1" dirty="0" err="1">
                <a:solidFill>
                  <a:srgbClr val="B930A0"/>
                </a:solidFill>
              </a:rPr>
              <a:t>findall</a:t>
            </a:r>
            <a:r>
              <a:rPr sz="2800" dirty="0"/>
              <a:t>(</a:t>
            </a:r>
            <a:r>
              <a:rPr sz="2800" b="1" dirty="0">
                <a:solidFill>
                  <a:schemeClr val="accent1">
                    <a:lumOff val="-13575"/>
                  </a:schemeClr>
                </a:solidFill>
              </a:rPr>
              <a:t>pattern</a:t>
            </a:r>
            <a:r>
              <a:rPr sz="2800" dirty="0"/>
              <a:t>, </a:t>
            </a:r>
            <a:r>
              <a:rPr sz="2800" b="1" dirty="0"/>
              <a:t>text</a:t>
            </a:r>
            <a:r>
              <a:rPr sz="2800" dirty="0"/>
              <a:t>)</a:t>
            </a:r>
          </a:p>
        </p:txBody>
      </p:sp>
      <p:sp>
        <p:nvSpPr>
          <p:cNvPr id="10" name="“Code didn't work, no idea why…”">
            <a:extLst>
              <a:ext uri="{FF2B5EF4-FFF2-40B4-BE49-F238E27FC236}">
                <a16:creationId xmlns:a16="http://schemas.microsoft.com/office/drawing/2014/main" id="{F1B4AF34-1D01-CF45-8186-4F7AB673B35B}"/>
              </a:ext>
            </a:extLst>
          </p:cNvPr>
          <p:cNvSpPr txBox="1"/>
          <p:nvPr/>
        </p:nvSpPr>
        <p:spPr>
          <a:xfrm>
            <a:off x="2661801" y="4859505"/>
            <a:ext cx="7259070" cy="424047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lang="en-US" sz="2400" dirty="0"/>
              <a:t>Output: ['555-123-1234', '555-123-5678']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597B3-41B2-9C4E-836D-9D338AB5B12F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1C0082-3477-6041-9332-BC5F59E21EAE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436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8DCC00-231B-B741-913B-04F1A413370D}"/>
              </a:ext>
            </a:extLst>
          </p:cNvPr>
          <p:cNvSpPr/>
          <p:nvPr/>
        </p:nvSpPr>
        <p:spPr>
          <a:xfrm>
            <a:off x="5981699" y="4718723"/>
            <a:ext cx="3238501" cy="4535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1145A6-6CBF-6A4B-A000-9D80F5485F55}"/>
              </a:ext>
            </a:extLst>
          </p:cNvPr>
          <p:cNvSpPr/>
          <p:nvPr/>
        </p:nvSpPr>
        <p:spPr>
          <a:xfrm>
            <a:off x="8356599" y="4345342"/>
            <a:ext cx="863601" cy="4535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2487486" y="1089670"/>
            <a:ext cx="8126859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B4430F-8C4A-714D-B714-B77CD0026864}"/>
              </a:ext>
            </a:extLst>
          </p:cNvPr>
          <p:cNvSpPr/>
          <p:nvPr/>
        </p:nvSpPr>
        <p:spPr>
          <a:xfrm>
            <a:off x="587626" y="1089670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BF914-9096-C04A-BA32-DA6B8079667D}"/>
              </a:ext>
            </a:extLst>
          </p:cNvPr>
          <p:cNvSpPr/>
          <p:nvPr/>
        </p:nvSpPr>
        <p:spPr>
          <a:xfrm>
            <a:off x="2487486" y="2717506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in digital form that can be transmitted or processed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ED5A15-AE60-2246-90EE-535648570D2B}"/>
              </a:ext>
            </a:extLst>
          </p:cNvPr>
          <p:cNvSpPr/>
          <p:nvPr/>
        </p:nvSpPr>
        <p:spPr>
          <a:xfrm>
            <a:off x="2487486" y="4345342"/>
            <a:ext cx="8458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Information output by a sensing device or organ that includes both useful and irrelevant or redundant information and must be processed to be meaningful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E8B13-B113-A046-9CCC-B42DE6E004A2}"/>
              </a:ext>
            </a:extLst>
          </p:cNvPr>
          <p:cNvSpPr/>
          <p:nvPr/>
        </p:nvSpPr>
        <p:spPr>
          <a:xfrm>
            <a:off x="587626" y="2717506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E024EA-E739-9147-8993-888399B4B294}"/>
              </a:ext>
            </a:extLst>
          </p:cNvPr>
          <p:cNvSpPr/>
          <p:nvPr/>
        </p:nvSpPr>
        <p:spPr>
          <a:xfrm>
            <a:off x="587626" y="4345342"/>
            <a:ext cx="1398998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  <a:latin typeface="Avenir Roman" panose="02000503020000020003" pitchFamily="2" charset="0"/>
              </a:rPr>
              <a:t>Def</a:t>
            </a:r>
            <a:r>
              <a:rPr lang="en-US" sz="2400" baseline="-25000" dirty="0">
                <a:solidFill>
                  <a:srgbClr val="C0000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C19CA3A-15A3-A242-A2E6-A9C213AF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3202D-C615-044A-AD76-41DF68860ADE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C0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C68172-D4A0-9D4B-A289-45F550D6158D}"/>
              </a:ext>
            </a:extLst>
          </p:cNvPr>
          <p:cNvSpPr/>
          <p:nvPr/>
        </p:nvSpPr>
        <p:spPr>
          <a:xfrm>
            <a:off x="1943333" y="52920"/>
            <a:ext cx="8305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venir Roman" panose="02000503020000020003" pitchFamily="2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16699319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80</a:t>
            </a:fld>
            <a:endParaRPr dirty="0"/>
          </a:p>
        </p:txBody>
      </p:sp>
      <p:sp>
        <p:nvSpPr>
          <p:cNvPr id="13" name="text = “Code didn't work, no idea why…”…">
            <a:extLst>
              <a:ext uri="{FF2B5EF4-FFF2-40B4-BE49-F238E27FC236}">
                <a16:creationId xmlns:a16="http://schemas.microsoft.com/office/drawing/2014/main" id="{C2BD663B-24EE-B045-8CD5-3EF313902B8C}"/>
              </a:ext>
            </a:extLst>
          </p:cNvPr>
          <p:cNvSpPr txBox="1"/>
          <p:nvPr/>
        </p:nvSpPr>
        <p:spPr>
          <a:xfrm>
            <a:off x="1549516" y="1791602"/>
            <a:ext cx="9884601" cy="309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b="1" dirty="0">
                <a:solidFill>
                  <a:srgbClr val="FF0000"/>
                </a:solidFill>
              </a:rPr>
              <a:t>\w   </a:t>
            </a:r>
            <a:r>
              <a:rPr lang="en-US" sz="2800" dirty="0"/>
              <a:t>Any alphanumeric character and underscore, equivalent to [a-zA-Z0-9_]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b="1" dirty="0">
                <a:solidFill>
                  <a:srgbClr val="FF0000"/>
                </a:solidFill>
              </a:rPr>
              <a:t>\s    </a:t>
            </a:r>
            <a:r>
              <a:rPr lang="en-US" sz="2800" dirty="0"/>
              <a:t>Matches any whitespace (spaces, tabs, line breaks)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32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US" sz="2800" b="1" dirty="0">
                <a:solidFill>
                  <a:srgbClr val="FF0000"/>
                </a:solidFill>
              </a:rPr>
              <a:t>\d   </a:t>
            </a:r>
            <a:r>
              <a:rPr lang="en-US" sz="2800" dirty="0"/>
              <a:t>Matches any digit character, equivalent to [0-9]</a:t>
            </a:r>
          </a:p>
        </p:txBody>
      </p:sp>
      <p:sp>
        <p:nvSpPr>
          <p:cNvPr id="7" name="Specific Characters">
            <a:extLst>
              <a:ext uri="{FF2B5EF4-FFF2-40B4-BE49-F238E27FC236}">
                <a16:creationId xmlns:a16="http://schemas.microsoft.com/office/drawing/2014/main" id="{43DBD2AF-D012-524F-82F5-C6EF107322EF}"/>
              </a:ext>
            </a:extLst>
          </p:cNvPr>
          <p:cNvSpPr txBox="1"/>
          <p:nvPr/>
        </p:nvSpPr>
        <p:spPr>
          <a:xfrm>
            <a:off x="1436638" y="962370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2800" dirty="0" err="1"/>
              <a:t>RegEx</a:t>
            </a:r>
            <a:r>
              <a:rPr lang="en-US" sz="2800" dirty="0"/>
              <a:t> Syntax</a:t>
            </a:r>
            <a:endParaRPr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F82DD-DB61-D94E-BCDE-04E4053D4072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80446B-B7F9-B34E-813D-8FA9FF6F2CE4}"/>
              </a:ext>
            </a:extLst>
          </p:cNvPr>
          <p:cNvSpPr/>
          <p:nvPr/>
        </p:nvSpPr>
        <p:spPr>
          <a:xfrm>
            <a:off x="1549516" y="66804"/>
            <a:ext cx="9169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Regular Expressions</a:t>
            </a:r>
            <a:endParaRPr lang="en-US" sz="2400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9148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81</a:t>
            </a:fld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EBD343B-654E-1A4F-9B70-252F74A2B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912" y="654728"/>
            <a:ext cx="5727621" cy="620327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pecific Characters">
            <a:extLst>
              <a:ext uri="{FF2B5EF4-FFF2-40B4-BE49-F238E27FC236}">
                <a16:creationId xmlns:a16="http://schemas.microsoft.com/office/drawing/2014/main" id="{F6B39178-57D6-4245-9302-E7489181BA24}"/>
              </a:ext>
            </a:extLst>
          </p:cNvPr>
          <p:cNvSpPr txBox="1"/>
          <p:nvPr/>
        </p:nvSpPr>
        <p:spPr>
          <a:xfrm>
            <a:off x="1360438" y="121249"/>
            <a:ext cx="97093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2800" dirty="0" err="1"/>
              <a:t>RegEx</a:t>
            </a:r>
            <a:r>
              <a:rPr lang="en-US" sz="2800" dirty="0"/>
              <a:t> Syntax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0805612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71013" y="6492577"/>
            <a:ext cx="505087" cy="174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12735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82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030062-2149-BB46-AB5F-FE35BB30B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3" y="0"/>
            <a:ext cx="11368212" cy="6425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45CDEA-B265-A74D-A3C0-73686E45D4B4}"/>
              </a:ext>
            </a:extLst>
          </p:cNvPr>
          <p:cNvSpPr/>
          <p:nvPr/>
        </p:nvSpPr>
        <p:spPr>
          <a:xfrm>
            <a:off x="4495523" y="6475623"/>
            <a:ext cx="2007153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pythex.org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1543604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105189" y="1166555"/>
            <a:ext cx="9509831" cy="476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different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types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formats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of data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venir Medium" panose="02000503020000020003" pitchFamily="2" charset="0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able to soundly select appropriate data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Have awareness of biases that exist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Be able to refine questions to suite your true inquiry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how to parse text with regular expressions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420" y="6342385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445853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cific Characters">
            <a:extLst>
              <a:ext uri="{FF2B5EF4-FFF2-40B4-BE49-F238E27FC236}">
                <a16:creationId xmlns:a16="http://schemas.microsoft.com/office/drawing/2014/main" id="{A327C7DE-6C12-2440-B33E-DC2831108590}"/>
              </a:ext>
            </a:extLst>
          </p:cNvPr>
          <p:cNvSpPr txBox="1"/>
          <p:nvPr/>
        </p:nvSpPr>
        <p:spPr>
          <a:xfrm>
            <a:off x="1423938" y="196937"/>
            <a:ext cx="970939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 b="0">
                <a:solidFill>
                  <a:srgbClr val="807B6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</a:rPr>
              <a:t>BREAK-OUT ROOM TIME!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7C0E5-1661-4E44-A93C-4B03B81A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6" y="1238250"/>
            <a:ext cx="7531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45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02CFBDD-DD39-7040-BEEC-82A9E02807C7}"/>
              </a:ext>
            </a:extLst>
          </p:cNvPr>
          <p:cNvSpPr/>
          <p:nvPr/>
        </p:nvSpPr>
        <p:spPr>
          <a:xfrm>
            <a:off x="1063718" y="322731"/>
            <a:ext cx="10290081" cy="869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1063719" y="360800"/>
            <a:ext cx="10145120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2400" dirty="0">
                <a:latin typeface="Avenir Roman" panose="02000503020000020003" pitchFamily="2" charset="0"/>
              </a:rPr>
              <a:t>Factual information (such as measurements or statistics) used as a basis for reasoning, discussion, or calculation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E7C0-5528-034A-8399-87BE0A48AA79}"/>
              </a:ext>
            </a:extLst>
          </p:cNvPr>
          <p:cNvSpPr/>
          <p:nvPr/>
        </p:nvSpPr>
        <p:spPr>
          <a:xfrm>
            <a:off x="2400766" y="1711973"/>
            <a:ext cx="8232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Measurements from a thermometer every hour for a year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D6B2E2-B4E4-7F47-A32D-84D06711BC8A}"/>
              </a:ext>
            </a:extLst>
          </p:cNvPr>
          <p:cNvSpPr/>
          <p:nvPr/>
        </p:nvSpPr>
        <p:spPr>
          <a:xfrm>
            <a:off x="488206" y="1711973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EEFD6-E43E-1746-A4B9-83AA63377806}"/>
              </a:ext>
            </a:extLst>
          </p:cNvPr>
          <p:cNvSpPr/>
          <p:nvPr/>
        </p:nvSpPr>
        <p:spPr>
          <a:xfrm>
            <a:off x="2400765" y="2875740"/>
            <a:ext cx="8232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Counts from a person who tracks the days that a particular hummingbird visits his birdfeeder across an entire year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FC14B-9309-C249-93FB-A96663504A1F}"/>
              </a:ext>
            </a:extLst>
          </p:cNvPr>
          <p:cNvSpPr/>
          <p:nvPr/>
        </p:nvSpPr>
        <p:spPr>
          <a:xfrm>
            <a:off x="2400765" y="3944650"/>
            <a:ext cx="373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Tweets from a politician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A7BC17-DD7F-7643-9433-F4E7B46C0BF8}"/>
              </a:ext>
            </a:extLst>
          </p:cNvPr>
          <p:cNvSpPr/>
          <p:nvPr/>
        </p:nvSpPr>
        <p:spPr>
          <a:xfrm>
            <a:off x="488206" y="2829574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06A079-836D-0947-9FFC-E20E2D7DDA74}"/>
              </a:ext>
            </a:extLst>
          </p:cNvPr>
          <p:cNvSpPr/>
          <p:nvPr/>
        </p:nvSpPr>
        <p:spPr>
          <a:xfrm>
            <a:off x="488206" y="394465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1F159-C97E-404F-B740-BD69C21BEEEA}"/>
              </a:ext>
            </a:extLst>
          </p:cNvPr>
          <p:cNvSpPr/>
          <p:nvPr/>
        </p:nvSpPr>
        <p:spPr>
          <a:xfrm>
            <a:off x="488206" y="5057910"/>
            <a:ext cx="1609474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Scenario</a:t>
            </a:r>
            <a:r>
              <a:rPr lang="en-US" sz="2400" baseline="-25000" dirty="0">
                <a:solidFill>
                  <a:srgbClr val="0070C0"/>
                </a:solidFill>
                <a:latin typeface="Avenir Roman" panose="02000503020000020003" pitchFamily="2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94A66-AED2-2E4F-BA6B-5D5E4FCC229D}"/>
              </a:ext>
            </a:extLst>
          </p:cNvPr>
          <p:cNvSpPr/>
          <p:nvPr/>
        </p:nvSpPr>
        <p:spPr>
          <a:xfrm>
            <a:off x="2400766" y="5057910"/>
            <a:ext cx="823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03336"/>
                </a:solidFill>
                <a:latin typeface="Avenir Roman" panose="02000503020000020003" pitchFamily="2" charset="0"/>
              </a:rPr>
              <a:t>Readouts from a mysterious sensor that was purchased from a local yard sale. </a:t>
            </a:r>
            <a:endParaRPr lang="en-US" sz="2400" dirty="0">
              <a:latin typeface="Avenir Roman" panose="02000503020000020003" pitchFamily="2" charset="0"/>
            </a:endParaRPr>
          </a:p>
        </p:txBody>
      </p:sp>
      <p:sp>
        <p:nvSpPr>
          <p:cNvPr id="24" name="Slide Number Placeholder 9">
            <a:extLst>
              <a:ext uri="{FF2B5EF4-FFF2-40B4-BE49-F238E27FC236}">
                <a16:creationId xmlns:a16="http://schemas.microsoft.com/office/drawing/2014/main" id="{73C837B9-18CB-F948-82CD-63824669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342385"/>
            <a:ext cx="50582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7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7294</TotalTime>
  <Words>3846</Words>
  <Application>Microsoft Macintosh PowerPoint</Application>
  <PresentationFormat>Widescreen</PresentationFormat>
  <Paragraphs>607</Paragraphs>
  <Slides>84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MingLiU_HKSCS</vt:lpstr>
      <vt:lpstr>Arial</vt:lpstr>
      <vt:lpstr>Avenir Book</vt:lpstr>
      <vt:lpstr>Avenir Heavy</vt:lpstr>
      <vt:lpstr>Avenir Medium</vt:lpstr>
      <vt:lpstr>Avenir Next</vt:lpstr>
      <vt:lpstr>Avenir Roman</vt:lpstr>
      <vt:lpstr>Calibri</vt:lpstr>
      <vt:lpstr>Calibri Light</vt:lpstr>
      <vt:lpstr>Courier</vt:lpstr>
      <vt:lpstr>Helvetica Light</vt:lpstr>
      <vt:lpstr>Helvetica Neue Medium</vt:lpstr>
      <vt:lpstr>Karla</vt:lpstr>
      <vt:lpstr>Office Theme</vt:lpstr>
      <vt:lpstr>Lecture 2: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360</cp:revision>
  <cp:lastPrinted>2020-02-26T18:13:23Z</cp:lastPrinted>
  <dcterms:created xsi:type="dcterms:W3CDTF">2020-02-22T17:06:58Z</dcterms:created>
  <dcterms:modified xsi:type="dcterms:W3CDTF">2020-09-04T12:12:24Z</dcterms:modified>
</cp:coreProperties>
</file>